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8" r:id="rId1"/>
  </p:sldMasterIdLst>
  <p:notesMasterIdLst>
    <p:notesMasterId r:id="rId51"/>
  </p:notesMasterIdLst>
  <p:sldIdLst>
    <p:sldId id="256" r:id="rId2"/>
    <p:sldId id="280" r:id="rId3"/>
    <p:sldId id="265" r:id="rId4"/>
    <p:sldId id="259" r:id="rId5"/>
    <p:sldId id="313" r:id="rId6"/>
    <p:sldId id="260" r:id="rId7"/>
    <p:sldId id="309" r:id="rId8"/>
    <p:sldId id="310" r:id="rId9"/>
    <p:sldId id="262" r:id="rId10"/>
    <p:sldId id="311" r:id="rId11"/>
    <p:sldId id="312" r:id="rId12"/>
    <p:sldId id="291" r:id="rId13"/>
    <p:sldId id="284" r:id="rId14"/>
    <p:sldId id="314" r:id="rId15"/>
    <p:sldId id="289" r:id="rId16"/>
    <p:sldId id="278" r:id="rId17"/>
    <p:sldId id="281" r:id="rId18"/>
    <p:sldId id="295" r:id="rId19"/>
    <p:sldId id="273" r:id="rId20"/>
    <p:sldId id="315" r:id="rId21"/>
    <p:sldId id="268" r:id="rId22"/>
    <p:sldId id="297" r:id="rId23"/>
    <p:sldId id="304" r:id="rId24"/>
    <p:sldId id="302" r:id="rId25"/>
    <p:sldId id="303" r:id="rId26"/>
    <p:sldId id="267" r:id="rId27"/>
    <p:sldId id="279" r:id="rId28"/>
    <p:sldId id="305" r:id="rId29"/>
    <p:sldId id="308" r:id="rId30"/>
    <p:sldId id="300" r:id="rId31"/>
    <p:sldId id="301" r:id="rId32"/>
    <p:sldId id="276" r:id="rId33"/>
    <p:sldId id="292" r:id="rId34"/>
    <p:sldId id="285" r:id="rId35"/>
    <p:sldId id="274" r:id="rId36"/>
    <p:sldId id="269" r:id="rId37"/>
    <p:sldId id="282" r:id="rId38"/>
    <p:sldId id="270" r:id="rId39"/>
    <p:sldId id="288" r:id="rId40"/>
    <p:sldId id="290" r:id="rId41"/>
    <p:sldId id="298" r:id="rId42"/>
    <p:sldId id="299" r:id="rId43"/>
    <p:sldId id="287" r:id="rId44"/>
    <p:sldId id="283" r:id="rId45"/>
    <p:sldId id="296" r:id="rId46"/>
    <p:sldId id="275" r:id="rId47"/>
    <p:sldId id="293" r:id="rId48"/>
    <p:sldId id="294" r:id="rId49"/>
    <p:sldId id="306"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5"/>
          </p14:sldIdLst>
        </p14:section>
        <p14:section name="Research hypothesis and objectives" id="{CEA8FE3E-D72B-E34D-A426-28BA5442F938}">
          <p14:sldIdLst>
            <p14:sldId id="259"/>
          </p14:sldIdLst>
        </p14:section>
        <p14:section name="Related work" id="{E0990D01-4759-B840-8E35-DF894841F0F6}">
          <p14:sldIdLst/>
        </p14:section>
        <p14:section name="Methods" id="{AA2C34AC-663D-AC4C-9A4A-347D110679D6}">
          <p14:sldIdLst>
            <p14:sldId id="313"/>
            <p14:sldId id="260"/>
            <p14:sldId id="309"/>
            <p14:sldId id="310"/>
            <p14:sldId id="262"/>
            <p14:sldId id="311"/>
            <p14:sldId id="312"/>
            <p14:sldId id="291"/>
            <p14:sldId id="284"/>
          </p14:sldIdLst>
        </p14:section>
        <p14:section name="Preliminary results" id="{CEEEDF50-B2D5-F54F-8AEF-4009D792E9C1}">
          <p14:sldIdLst>
            <p14:sldId id="314"/>
            <p14:sldId id="289"/>
            <p14:sldId id="278"/>
            <p14:sldId id="281"/>
            <p14:sldId id="295"/>
          </p14:sldIdLst>
        </p14:section>
        <p14:section name="Summary" id="{72F4C800-9FFD-0648-B4FD-5C1F66207A43}">
          <p14:sldIdLst>
            <p14:sldId id="273"/>
            <p14:sldId id="315"/>
          </p14:sldIdLst>
        </p14:section>
        <p14:section name="References" id="{4183AE70-9C35-6649-A9BC-B719249743A7}">
          <p14:sldIdLst>
            <p14:sldId id="268"/>
          </p14:sldIdLst>
        </p14:section>
        <p14:section name="possible questions" id="{4ED6614A-02B2-B04F-A4ED-90F28599E145}">
          <p14:sldIdLst>
            <p14:sldId id="297"/>
            <p14:sldId id="304"/>
            <p14:sldId id="302"/>
            <p14:sldId id="303"/>
            <p14:sldId id="267"/>
            <p14:sldId id="279"/>
            <p14:sldId id="305"/>
            <p14:sldId id="308"/>
            <p14:sldId id="300"/>
            <p14:sldId id="301"/>
            <p14:sldId id="276"/>
            <p14:sldId id="292"/>
            <p14:sldId id="285"/>
            <p14:sldId id="274"/>
            <p14:sldId id="269"/>
            <p14:sldId id="282"/>
            <p14:sldId id="270"/>
            <p14:sldId id="288"/>
            <p14:sldId id="290"/>
            <p14:sldId id="298"/>
            <p14:sldId id="299"/>
            <p14:sldId id="287"/>
            <p14:sldId id="283"/>
            <p14:sldId id="296"/>
            <p14:sldId id="275"/>
            <p14:sldId id="293"/>
            <p14:sldId id="294"/>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12"/>
    <p:restoredTop sz="69863"/>
  </p:normalViewPr>
  <p:slideViewPr>
    <p:cSldViewPr snapToGrid="0" snapToObjects="1">
      <p:cViewPr varScale="1">
        <p:scale>
          <a:sx n="77" d="100"/>
          <a:sy n="77" d="100"/>
        </p:scale>
        <p:origin x="288" y="184"/>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no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כל אחת מהן מתארת את שדה הריכוז עם מספר שונה של מקורות פעילים עבור מצב 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3. 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עם אותו מספר של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4. ואני מגדירה מספר קטגוריות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לא בטוחה, אבל יכול להיות שהמקורות צריכים להיות עם פליטה זהה. בעצם השתכנעתי שלא. אני כן רוצה לקחת בחשבון משקל שונה למקורות.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𝑚</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en-US" sz="1200" baseline="30000" dirty="0">
                    <a:latin typeface="DaunPenh" pitchFamily="2" charset="0"/>
                    <a:cs typeface="DaunPenh" pitchFamily="2" charset="0"/>
                  </a:rPr>
                  <a:t>= </a:t>
                </a:r>
                <a14:m>
                  <m:oMath xmlns:m="http://schemas.openxmlformats.org/officeDocument/2006/math">
                    <m:f>
                      <m:fPr>
                        <m:ctrlPr>
                          <a:rPr lang="en-US" sz="1200" i="1" smtClean="0">
                            <a:latin typeface="Cambria Math" panose="02040503050406030204" pitchFamily="18" charset="0"/>
                          </a:rPr>
                        </m:ctrlPr>
                      </m:fPr>
                      <m:num>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𝑚</m:t>
                            </m:r>
                          </m:e>
                          <m:sup>
                            <m:r>
                              <a:rPr lang="en-US" sz="1200" i="1">
                                <a:latin typeface="Cambria Math" panose="02040503050406030204" pitchFamily="18" charset="0"/>
                              </a:rPr>
                              <m:t>2</m:t>
                            </m:r>
                          </m:sup>
                        </m:sSup>
                        <m:r>
                          <a:rPr lang="en-US" sz="1200" i="1">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=0</m:t>
                            </m:r>
                          </m:sub>
                          <m:sup>
                            <m:r>
                              <a:rPr lang="en-US" sz="1200" i="1">
                                <a:latin typeface="Cambria Math" panose="02040503050406030204" pitchFamily="18" charset="0"/>
                              </a:rPr>
                              <m:t>𝑁</m:t>
                            </m:r>
                          </m:sup>
                          <m:e>
                            <m:d>
                              <m:dPr>
                                <m:ctrlPr>
                                  <a:rPr lang="en-US" sz="1200" i="1" smtClean="0">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𝑁</m:t>
                                    </m:r>
                                  </m:num>
                                  <m:den>
                                    <m:r>
                                      <a:rPr lang="en-US" sz="1200" i="1">
                                        <a:latin typeface="Cambria Math" panose="02040503050406030204" pitchFamily="18" charset="0"/>
                                      </a:rPr>
                                      <m:t>𝑖</m:t>
                                    </m:r>
                                  </m:den>
                                </m:f>
                              </m:e>
                            </m:d>
                          </m:e>
                        </m:nary>
                      </m:num>
                      <m:den>
                        <m:r>
                          <a:rPr lang="en-US" sz="1200" i="1">
                            <a:latin typeface="Cambria Math" panose="02040503050406030204" pitchFamily="18" charset="0"/>
                          </a:rPr>
                          <m:t>2</m:t>
                        </m:r>
                      </m:den>
                    </m:f>
                  </m:oMath>
                </a14:m>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latin typeface="Cambria Math" panose="02040503050406030204" pitchFamily="18" charset="0"/>
                      </a:rPr>
                      <m:t>[</m:t>
                    </m:r>
                    <m:nary>
                      <m:naryPr>
                        <m:chr m:val="∑"/>
                        <m:ctrlPr>
                          <a:rPr lang="en-US" sz="1200" i="1" smtClean="0">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m:t>
                        </m:r>
                        <m:r>
                          <a:rPr lang="he-IL" sz="1200" b="0" i="1" smtClean="0">
                            <a:latin typeface="Cambria Math" panose="02040503050406030204" pitchFamily="18" charset="0"/>
                          </a:rPr>
                          <m:t>1</m:t>
                        </m:r>
                      </m:sub>
                      <m:sup>
                        <m:r>
                          <a:rPr lang="en-US" sz="1200" i="1">
                            <a:latin typeface="Cambria Math" panose="02040503050406030204" pitchFamily="18" charset="0"/>
                          </a:rPr>
                          <m:t>𝑁</m:t>
                        </m:r>
                        <m:r>
                          <a:rPr lang="en-US" sz="1200" b="0" i="1" smtClean="0">
                            <a:latin typeface="Cambria Math" panose="02040503050406030204" pitchFamily="18" charset="0"/>
                          </a:rPr>
                          <m:t>+1</m:t>
                        </m:r>
                      </m:sup>
                      <m:e>
                        <m:d>
                          <m:dPr>
                            <m:ctrlPr>
                              <a:rPr lang="en-US" sz="1200" i="1" smtClean="0">
                                <a:latin typeface="Cambria Math" panose="02040503050406030204" pitchFamily="18" charset="0"/>
                              </a:rPr>
                            </m:ctrlPr>
                          </m:dPr>
                          <m:e>
                            <m:r>
                              <a:rPr lang="en-US" sz="1200" b="0" i="1" smtClean="0">
                                <a:latin typeface="Cambria Math" panose="02040503050406030204" pitchFamily="18" charset="0"/>
                              </a:rPr>
                              <m:t>𝑖</m:t>
                            </m:r>
                          </m:e>
                        </m:d>
                        <m:r>
                          <a:rPr lang="en-US" sz="1200" b="0" i="1" smtClean="0">
                            <a:latin typeface="Cambria Math" panose="02040503050406030204" pitchFamily="18" charset="0"/>
                          </a:rPr>
                          <m:t>]−2</m:t>
                        </m:r>
                      </m:e>
                    </m:nary>
                  </m:oMath>
                </a14:m>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Choice>
        <mc:Fallback>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no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כל אחת מהן מתארת את שדה הריכוז עם מספר שונה של מקורות פעילים עבור מצב 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3. 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עם אותו מספר של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4. ואני מגדירה מספר קטגוריות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לא בטוחה, אבל יכול להיות שהמקורות צריכים להיות עם פליטה זהה. בעצם השתכנעתי שלא. אני כן רוצה לקחת בחשבון משקל שונה למקורות.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(𝑚∙(𝑚−1))/2</a:t>
                </a:r>
                <a:r>
                  <a:rPr lang="en-US" sz="1200" baseline="30000" dirty="0">
                    <a:latin typeface="DaunPenh" pitchFamily="2" charset="0"/>
                    <a:cs typeface="DaunPenh" pitchFamily="2" charset="0"/>
                  </a:rPr>
                  <a:t>= </a:t>
                </a:r>
                <a:r>
                  <a:rPr lang="en-US" sz="1200" i="0">
                    <a:latin typeface="Cambria Math" panose="02040503050406030204" pitchFamily="18" charset="0"/>
                  </a:rPr>
                  <a:t>(</a:t>
                </a:r>
                <a:r>
                  <a:rPr lang="en-US" sz="1200" b="0" i="0">
                    <a:latin typeface="Cambria Math" panose="02040503050406030204" pitchFamily="18" charset="0"/>
                  </a:rPr>
                  <a:t>𝑚^</a:t>
                </a:r>
                <a:r>
                  <a:rPr lang="en-US" sz="1200" i="0">
                    <a:latin typeface="Cambria Math" panose="02040503050406030204" pitchFamily="18" charset="0"/>
                  </a:rPr>
                  <a:t>2−∑_(𝑖=0)^𝑁</a:t>
                </a:r>
                <a:r>
                  <a:rPr lang="he-IL" sz="1200" i="0">
                    <a:latin typeface="Cambria Math" panose="02040503050406030204" pitchFamily="18" charset="0"/>
                  </a:rPr>
                  <a:t>▒</a:t>
                </a:r>
                <a:r>
                  <a:rPr lang="en-US" sz="1200" i="0">
                    <a:latin typeface="Cambria Math" panose="02040503050406030204" pitchFamily="18" charset="0"/>
                  </a:rPr>
                  <a:t>(𝑁¦𝑖)</a:t>
                </a:r>
                <a:r>
                  <a:rPr lang="he-IL" sz="1200" i="0">
                    <a:latin typeface="Cambria Math" panose="02040503050406030204" pitchFamily="18" charset="0"/>
                  </a:rPr>
                  <a:t> </a:t>
                </a:r>
                <a:r>
                  <a:rPr lang="en-US" sz="1200" i="0">
                    <a:latin typeface="Cambria Math" panose="02040503050406030204" pitchFamily="18" charset="0"/>
                  </a:rPr>
                  <a:t>)/2</a:t>
                </a:r>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a:t>
                </a:r>
                <a:r>
                  <a:rPr lang="en-US" sz="1200" i="0">
                    <a:latin typeface="Cambria Math" panose="02040503050406030204" pitchFamily="18" charset="0"/>
                  </a:rPr>
                  <a:t>∑_(𝑖=</a:t>
                </a:r>
                <a:r>
                  <a:rPr lang="he-IL" sz="1200" b="0" i="0">
                    <a:latin typeface="Cambria Math" panose="02040503050406030204" pitchFamily="18" charset="0"/>
                  </a:rPr>
                  <a:t>1</a:t>
                </a:r>
                <a:r>
                  <a:rPr lang="en-US" sz="1200" b="0" i="0">
                    <a:latin typeface="Cambria Math" panose="02040503050406030204" pitchFamily="18" charset="0"/>
                  </a:rPr>
                  <a:t>)^(</a:t>
                </a:r>
                <a:r>
                  <a:rPr lang="en-US" sz="1200" i="0">
                    <a:latin typeface="Cambria Math" panose="02040503050406030204" pitchFamily="18" charset="0"/>
                  </a:rPr>
                  <a:t>𝑁</a:t>
                </a:r>
                <a:r>
                  <a:rPr lang="en-US" sz="1200" b="0" i="0">
                    <a:latin typeface="Cambria Math" panose="02040503050406030204" pitchFamily="18" charset="0"/>
                  </a:rPr>
                  <a:t>+1)▒〖(𝑖)]−2〗</a:t>
                </a:r>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114432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עכשיו אם נחזור לניסוח הבעיה, בעצם יש לי עכשיו ערכי </a:t>
            </a:r>
            <a:r>
              <a:rPr lang="en-US" sz="1200" dirty="0">
                <a:latin typeface="DaunPenh" pitchFamily="2" charset="0"/>
                <a:cs typeface="DaunPenh" pitchFamily="2" charset="0"/>
              </a:rPr>
              <a:t>PED</a:t>
            </a:r>
            <a:r>
              <a:rPr lang="he-IL" sz="1200" dirty="0">
                <a:latin typeface="DaunPenh" pitchFamily="2" charset="0"/>
                <a:cs typeface="DaunPenh" pitchFamily="2" charset="0"/>
              </a:rPr>
              <a:t> שהבנו למה היינו רוצים שהם יהיו גבוהים.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אבל... יש לי הרבה מהם. ובעצם הרעיון הכי טוב שיכולתי לחשוב עליו הוא לנסות למקסם את הערכים הנמוכים ביותר – את ה-</a:t>
            </a:r>
            <a:r>
              <a:rPr lang="en-US" sz="1200" dirty="0">
                <a:latin typeface="DaunPenh" pitchFamily="2" charset="0"/>
                <a:cs typeface="DaunPenh" pitchFamily="2" charset="0"/>
              </a:rPr>
              <a:t>worse case scenario</a:t>
            </a:r>
            <a:r>
              <a:rPr lang="he-IL" sz="1200" dirty="0">
                <a:latin typeface="DaunPenh" pitchFamily="2" charset="0"/>
                <a:cs typeface="DaunPenh" pitchFamily="2" charset="0"/>
              </a:rPr>
              <a:t> (התרחיש הגרוע ביותר) מבין כל אחת מהקטגוריות. לסכום אותם ולחלק במספר הקטגוריות, שזה בסך </a:t>
            </a:r>
            <a:r>
              <a:rPr lang="he-IL" sz="1200" dirty="0" err="1">
                <a:latin typeface="DaunPenh" pitchFamily="2" charset="0"/>
                <a:cs typeface="DaunPenh" pitchFamily="2" charset="0"/>
              </a:rPr>
              <a:t>הכל</a:t>
            </a:r>
            <a:r>
              <a:rPr lang="he-IL" sz="1200" dirty="0">
                <a:latin typeface="DaunPenh" pitchFamily="2" charset="0"/>
                <a:cs typeface="DaunPenh" pitchFamily="2" charset="0"/>
              </a:rPr>
              <a:t> לקחת את הממוצע של הערכים המינימליים.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Dynamic range = the ration between the smallest concentration and the largest concentration that can be measured.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31256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הסימולציה הראשונית לקחתי 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של תחנת נמל חדרה.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הדוגמא שהתחלנו </a:t>
                </a:r>
                <a:r>
                  <a:rPr lang="he-IL" sz="1200" kern="1200" dirty="0" err="1">
                    <a:solidFill>
                      <a:schemeClr val="tx1"/>
                    </a:solidFill>
                    <a:effectLst/>
                    <a:latin typeface="+mn-lt"/>
                    <a:ea typeface="+mn-ea"/>
                    <a:cs typeface="+mn-cs"/>
                  </a:rPr>
                  <a:t>איתה</a:t>
                </a:r>
                <a:r>
                  <a:rPr lang="he-IL" sz="1200" kern="1200" dirty="0">
                    <a:solidFill>
                      <a:schemeClr val="tx1"/>
                    </a:solidFill>
                    <a:effectLst/>
                    <a:latin typeface="+mn-lt"/>
                    <a:ea typeface="+mn-ea"/>
                    <a:cs typeface="+mn-cs"/>
                  </a:rPr>
                  <a:t> קודם הייתה עבור מפה אחת של מצב מזג אוויר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לקחת בחשבון את כל המצבים האפשריים, האופטימיזציה נעשתה על המפות המשוקללות (הממוצעות).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לא לעשות אינסוף חישובים, חילקתי לקטגוריות – 6 (או 7) מהירויות, 8 כיוונים ו-6 מצבים אטמוספיריים לפי הסקאלה של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gifford</a:t>
                </a:r>
                <a:r>
                  <a:rPr lang="he-IL" sz="1200" kern="1200" dirty="0">
                    <a:solidFill>
                      <a:schemeClr val="tx1"/>
                    </a:solidFill>
                    <a:effectLst/>
                    <a:latin typeface="+mn-lt"/>
                    <a:ea typeface="+mn-ea"/>
                    <a:cs typeface="+mn-cs"/>
                  </a:rPr>
                  <a:t>. ההגדרה של המצבים האלו בנתונים אותם הורדתי נעשתה על 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לפי השיטה הזאת אנחנו מחלקים את הלילה למצבים יציבים וביום הם או ניטרליים או לא יציבים כפי שרואים בגרף.</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בגרפים את התפלגות המהירויות והכיוונים והתפלגות המצבים האטמוספיריים.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288 קטגוריות של מהירות-כיוון-ומצב יציבות שמתוכם 144 היו מצבים שנצפו בנתונים שלקחנו, כלומר עם שכיחות גדולה מ0.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(מתוך 336, 192 היו באמת).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לכל מפה מה-32 הרצתי 144 קטגוריות עם תדירויות גבוהות מ-0,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32*144= 4608.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דיספרסיה.(שילוב של </a:t>
                </a:r>
                <a:r>
                  <a:rPr lang="he-IL" sz="1200" dirty="0" err="1">
                    <a:latin typeface="DaunPenh" pitchFamily="2" charset="0"/>
                    <a:cs typeface="DaunPenh" pitchFamily="2" charset="0"/>
                  </a:rPr>
                  <a:t>אדבקציה</a:t>
                </a:r>
                <a:r>
                  <a:rPr lang="he-IL" sz="1200" dirty="0">
                    <a:latin typeface="DaunPenh" pitchFamily="2" charset="0"/>
                    <a:cs typeface="DaunPenh" pitchFamily="2" charset="0"/>
                  </a:rPr>
                  <a:t> על ידי הרוח ודיפוזיה כתוצאה מטורבולנציה). </a:t>
                </a:r>
                <a:endParaRPr lang="he-IL" sz="1200" u="none" strike="sngStrike"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בחרנו כרגע לעבוד עם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שהוא הסטנדרט בעולם הרגולציה. המודל 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נקבע לפי קצב הפליטה של המקור,  גובה הארובה האפקטיבי, מהירות הרוח הממוצעת,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מתקבל בק"ג למטר בשלישית. כדי להעביר למיקרו גרם למטר בשלישית אני כופלת ב</a:t>
                </a:r>
                <a:r>
                  <a:rPr lang="en-US" sz="1200" kern="1200" dirty="0">
                    <a:solidFill>
                      <a:schemeClr val="tx1"/>
                    </a:solidFill>
                    <a:effectLst/>
                    <a:latin typeface="+mn-lt"/>
                    <a:ea typeface="+mn-ea"/>
                    <a:cs typeface="+mn-cs"/>
                  </a:rPr>
                  <a:t>1e9</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המודל </a:t>
                </a:r>
                <a:r>
                  <a:rPr lang="he-IL" sz="1200" dirty="0" err="1">
                    <a:latin typeface="DaunPenh" pitchFamily="2" charset="0"/>
                    <a:cs typeface="DaunPenh" pitchFamily="2" charset="0"/>
                  </a:rPr>
                  <a:t>הגאוסיאני</a:t>
                </a:r>
                <a:r>
                  <a:rPr lang="he-IL" sz="1200" dirty="0">
                    <a:latin typeface="DaunPenh" pitchFamily="2" charset="0"/>
                    <a:cs typeface="DaunPenh" pitchFamily="2" charset="0"/>
                  </a:rPr>
                  <a:t> הוא מודל סטטיסטי.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לעומת זאת, יש את המודלים הנומריים:</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 </a:t>
                </a:r>
                <a:r>
                  <a:rPr lang="he-IL" sz="1200" dirty="0">
                    <a:latin typeface="DaunPenh" pitchFamily="2" charset="0"/>
                    <a:cs typeface="DaunPenh" pitchFamily="2" charset="0"/>
                  </a:rPr>
                  <a:t>מודל </a:t>
                </a:r>
                <a:r>
                  <a:rPr lang="he-IL" sz="1200" dirty="0" err="1">
                    <a:latin typeface="DaunPenh" pitchFamily="2" charset="0"/>
                    <a:cs typeface="DaunPenh" pitchFamily="2" charset="0"/>
                  </a:rPr>
                  <a:t>לגראנז'י</a:t>
                </a:r>
                <a:r>
                  <a:rPr lang="he-IL" sz="1200" dirty="0">
                    <a:latin typeface="DaunPenh" pitchFamily="2" charset="0"/>
                    <a:cs typeface="DaunPenh" pitchFamily="2" charset="0"/>
                  </a:rPr>
                  <a:t> (</a:t>
                </a:r>
                <a:r>
                  <a:rPr lang="en-US" sz="1200" dirty="0">
                    <a:latin typeface="DaunPenh" pitchFamily="2" charset="0"/>
                    <a:cs typeface="DaunPenh" pitchFamily="2" charset="0"/>
                  </a:rPr>
                  <a:t>GRAL</a:t>
                </a:r>
                <a:r>
                  <a:rPr lang="he-IL" sz="1200" dirty="0">
                    <a:latin typeface="DaunPenh" pitchFamily="2" charset="0"/>
                    <a:cs typeface="DaunPenh" pitchFamily="2" charset="0"/>
                  </a:rPr>
                  <a:t>, </a:t>
                </a:r>
                <a:r>
                  <a:rPr lang="en-US" sz="1200" dirty="0">
                    <a:latin typeface="DaunPenh" pitchFamily="2" charset="0"/>
                    <a:cs typeface="DaunPenh" pitchFamily="2" charset="0"/>
                  </a:rPr>
                  <a:t>HYSPLIT</a:t>
                </a:r>
                <a:r>
                  <a:rPr lang="he-IL" sz="1200" dirty="0">
                    <a:latin typeface="DaunPenh" pitchFamily="2" charset="0"/>
                    <a:cs typeface="DaunPenh" pitchFamily="2" charset="0"/>
                  </a:rPr>
                  <a:t>, </a:t>
                </a:r>
                <a:r>
                  <a:rPr lang="en-US" sz="1200" dirty="0">
                    <a:latin typeface="DaunPenh" pitchFamily="2" charset="0"/>
                    <a:cs typeface="DaunPenh" pitchFamily="2" charset="0"/>
                  </a:rPr>
                  <a:t>CALPUFF</a:t>
                </a:r>
                <a:r>
                  <a:rPr lang="he-IL" sz="1200" dirty="0">
                    <a:latin typeface="DaunPenh" pitchFamily="2" charset="0"/>
                    <a:cs typeface="DaunPenh" pitchFamily="2" charset="0"/>
                  </a:rPr>
                  <a:t>) = </a:t>
                </a:r>
                <a:r>
                  <a:rPr lang="en-US" sz="1200" dirty="0">
                    <a:latin typeface="DaunPenh" pitchFamily="2" charset="0"/>
                    <a:cs typeface="DaunPenh" pitchFamily="2" charset="0"/>
                  </a:rPr>
                  <a:t> </a:t>
                </a:r>
                <a:r>
                  <a:rPr lang="he-IL" sz="1200" dirty="0">
                    <a:latin typeface="DaunPenh" pitchFamily="2" charset="0"/>
                    <a:cs typeface="DaunPenh" pitchFamily="2" charset="0"/>
                  </a:rPr>
                  <a:t>מודלים </a:t>
                </a:r>
                <a:r>
                  <a:rPr lang="he-IL" sz="1200" dirty="0" err="1">
                    <a:latin typeface="DaunPenh" pitchFamily="2" charset="0"/>
                    <a:cs typeface="DaunPenh" pitchFamily="2" charset="0"/>
                  </a:rPr>
                  <a:t>לגראנז'ים</a:t>
                </a:r>
                <a:r>
                  <a:rPr lang="he-IL" sz="1200" dirty="0">
                    <a:latin typeface="DaunPenh" pitchFamily="2" charset="0"/>
                    <a:cs typeface="DaunPenh" pitchFamily="2" charset="0"/>
                  </a:rPr>
                  <a:t> מסתכלים על חבילת אוויר של זיהום</a:t>
                </a:r>
                <a:r>
                  <a:rPr lang="en-US" sz="1200" dirty="0">
                    <a:latin typeface="DaunPenh" pitchFamily="2" charset="0"/>
                    <a:cs typeface="DaunPenh" pitchFamily="2" charset="0"/>
                  </a:rPr>
                  <a:t> </a:t>
                </a:r>
                <a:r>
                  <a:rPr lang="he-IL" sz="1200" dirty="0">
                    <a:latin typeface="DaunPenh" pitchFamily="2" charset="0"/>
                    <a:cs typeface="DaunPenh" pitchFamily="2" charset="0"/>
                  </a:rPr>
                  <a:t> (</a:t>
                </a:r>
                <a:r>
                  <a:rPr lang="en-US" sz="1200" dirty="0">
                    <a:latin typeface="DaunPenh" pitchFamily="2" charset="0"/>
                    <a:cs typeface="DaunPenh" pitchFamily="2" charset="0"/>
                  </a:rPr>
                  <a:t>air parcel</a:t>
                </a:r>
                <a:r>
                  <a:rPr lang="he-IL" sz="1200" dirty="0">
                    <a:latin typeface="DaunPenh" pitchFamily="2" charset="0"/>
                    <a:cs typeface="DaunPenh" pitchFamily="2" charset="0"/>
                  </a:rPr>
                  <a:t>), מסתכלים על תנועת הזיהום מנקודת המבט שלו. הוא נע עם ה</a:t>
                </a:r>
                <a:r>
                  <a:rPr lang="en-US" sz="1200" dirty="0">
                    <a:latin typeface="DaunPenh" pitchFamily="2" charset="0"/>
                    <a:cs typeface="DaunPenh" pitchFamily="2" charset="0"/>
                  </a:rPr>
                  <a:t>trajectory</a:t>
                </a:r>
                <a:r>
                  <a:rPr lang="he-IL" sz="1200" dirty="0">
                    <a:latin typeface="DaunPenh" pitchFamily="2" charset="0"/>
                    <a:cs typeface="DaunPenh" pitchFamily="2" charset="0"/>
                  </a:rPr>
                  <a:t>, המסלול של הרוח הממוצעת. מוסיפים לזה גם טורבולנציה אקראית.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מודל </a:t>
                </a:r>
                <a:r>
                  <a:rPr lang="he-IL" sz="1200" dirty="0" err="1">
                    <a:latin typeface="DaunPenh" pitchFamily="2" charset="0"/>
                    <a:cs typeface="DaunPenh" pitchFamily="2" charset="0"/>
                  </a:rPr>
                  <a:t>אוילריאני</a:t>
                </a:r>
                <a:r>
                  <a:rPr lang="he-IL" sz="1200" dirty="0">
                    <a:latin typeface="DaunPenh" pitchFamily="2" charset="0"/>
                    <a:cs typeface="DaunPenh" pitchFamily="2" charset="0"/>
                  </a:rPr>
                  <a:t> (</a:t>
                </a:r>
                <a:r>
                  <a:rPr lang="en-US" sz="1200" dirty="0">
                    <a:latin typeface="DaunPenh" pitchFamily="2" charset="0"/>
                    <a:cs typeface="DaunPenh" pitchFamily="2" charset="0"/>
                  </a:rPr>
                  <a:t>CMAQ</a:t>
                </a:r>
                <a:r>
                  <a:rPr lang="he-IL" sz="1200" dirty="0">
                    <a:latin typeface="DaunPenh" pitchFamily="2" charset="0"/>
                    <a:cs typeface="DaunPenh" pitchFamily="2" charset="0"/>
                  </a:rPr>
                  <a:t>) = הסתכלות </a:t>
                </a:r>
                <a:r>
                  <a:rPr lang="he-IL" sz="1200" dirty="0" err="1">
                    <a:latin typeface="DaunPenh" pitchFamily="2" charset="0"/>
                    <a:cs typeface="DaunPenh" pitchFamily="2" charset="0"/>
                  </a:rPr>
                  <a:t>אוילרית</a:t>
                </a:r>
                <a:r>
                  <a:rPr lang="he-IL" sz="1200" dirty="0">
                    <a:latin typeface="DaunPenh" pitchFamily="2" charset="0"/>
                    <a:cs typeface="DaunPenh" pitchFamily="2" charset="0"/>
                  </a:rPr>
                  <a:t> – מסתכלים על נקודה במרחב ומתמקדים בריכוז הזיהום שעובר בנקודה הזאת כתלות בזמן. תלת </a:t>
                </a:r>
                <a:r>
                  <a:rPr lang="he-IL" sz="1200" dirty="0" err="1">
                    <a:latin typeface="DaunPenh" pitchFamily="2" charset="0"/>
                    <a:cs typeface="DaunPenh" pitchFamily="2" charset="0"/>
                  </a:rPr>
                  <a:t>מימדי</a:t>
                </a:r>
                <a:r>
                  <a:rPr lang="he-IL" sz="1200" dirty="0">
                    <a:latin typeface="DaunPenh" pitchFamily="2" charset="0"/>
                    <a:cs typeface="DaunPenh" pitchFamily="2" charset="0"/>
                  </a:rPr>
                  <a:t> יכול להיות. ממש מודל נומרי קלאסי.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DaunPenh" pitchFamily="2" charset="0"/>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בענייני חיזוי – ניתן לחבר עם מודלים </a:t>
                </a:r>
                <a:r>
                  <a:rPr lang="he-IL" sz="1200" kern="1200" dirty="0" err="1">
                    <a:solidFill>
                      <a:schemeClr val="tx1"/>
                    </a:solidFill>
                    <a:effectLst/>
                    <a:latin typeface="+mn-lt"/>
                    <a:ea typeface="+mn-ea"/>
                    <a:cs typeface="+mn-cs"/>
                  </a:rPr>
                  <a:t>לגראנזים</a:t>
                </a:r>
                <a:r>
                  <a:rPr lang="he-IL" sz="1200" kern="1200" dirty="0">
                    <a:solidFill>
                      <a:schemeClr val="tx1"/>
                    </a:solidFill>
                    <a:effectLst/>
                    <a:latin typeface="+mn-lt"/>
                    <a:ea typeface="+mn-ea"/>
                    <a:cs typeface="+mn-cs"/>
                  </a:rPr>
                  <a:t> למשל עם מודלים מטאורולוגים אזוריים (כמו ה-</a:t>
                </a:r>
                <a:r>
                  <a:rPr lang="en-US" sz="1200" kern="1200" dirty="0">
                    <a:solidFill>
                      <a:schemeClr val="tx1"/>
                    </a:solidFill>
                    <a:effectLst/>
                    <a:latin typeface="+mn-lt"/>
                    <a:ea typeface="+mn-ea"/>
                    <a:cs typeface="+mn-cs"/>
                  </a:rPr>
                  <a:t>WRF</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r" defTabSz="914400" rtl="1" eaLnBrk="1" latinLnBrk="0" hangingPunct="1"/>
                <a:r>
                  <a:rPr lang="he-IL" dirty="0"/>
                  <a:t>מהצעת מחקר:</a:t>
                </a:r>
              </a:p>
              <a:p>
                <a:pPr marL="0" algn="r" defTabSz="914400" rtl="1" eaLnBrk="1" latinLnBrk="0" hangingPunct="1"/>
                <a:r>
                  <a:rPr lang="en-US" dirty="0"/>
                  <a:t>K</a:t>
                </a:r>
                <a:r>
                  <a:rPr lang="he-IL" dirty="0"/>
                  <a:t> = </a:t>
                </a:r>
                <a:r>
                  <a:rPr lang="en-US" dirty="0"/>
                  <a:t>eddy diffusion rate</a:t>
                </a:r>
                <a:r>
                  <a:rPr lang="he-IL" dirty="0"/>
                  <a:t> = הוא כל תהליך </a:t>
                </a:r>
                <a:r>
                  <a:rPr lang="he-IL" dirty="0" err="1"/>
                  <a:t>דיפוסיה</a:t>
                </a:r>
                <a:r>
                  <a:rPr lang="he-IL" dirty="0"/>
                  <a:t> בו חומרים מתערבבים כתוצאה מטורבולנציה. בגלל שברמה המיקרוסקופית זה מסובך מידי </a:t>
                </a:r>
                <a:r>
                  <a:rPr lang="he-IL" dirty="0" err="1"/>
                  <a:t>למדל</a:t>
                </a:r>
                <a:r>
                  <a:rPr lang="he-IL" dirty="0"/>
                  <a:t> את </a:t>
                </a:r>
                <a:r>
                  <a:rPr lang="he-IL" dirty="0" err="1"/>
                  <a:t>הדיפוסיה</a:t>
                </a:r>
                <a:r>
                  <a:rPr lang="he-IL" dirty="0"/>
                  <a:t> הזאת, במודלים אטמוספיריים מניחים ערבוביות ברמת המאקרו (עבור כל שכבת לחץ נגיד יש את אותו קצב </a:t>
                </a:r>
                <a:r>
                  <a:rPr lang="he-IL" dirty="0" err="1"/>
                  <a:t>דיפוסיה</a:t>
                </a:r>
                <a:r>
                  <a:rPr lang="he-IL" dirty="0"/>
                  <a:t>). ההנחה במודל </a:t>
                </a:r>
                <a:r>
                  <a:rPr lang="he-IL" dirty="0" err="1"/>
                  <a:t>הגאוסי</a:t>
                </a:r>
                <a:r>
                  <a:rPr lang="he-IL" dirty="0"/>
                  <a:t> היא שהערך הזה קבוע ואיזוטרופי. בנוסף, הוא פונקציה של ציר האיקס בלבד. לכן, פרמטרים של </a:t>
                </a:r>
                <a:r>
                  <a:rPr lang="he-IL" dirty="0" err="1"/>
                  <a:t>סיגמה</a:t>
                </a:r>
                <a:r>
                  <a:rPr lang="he-IL" dirty="0"/>
                  <a:t> תלויים באיקס. אנחנו </a:t>
                </a:r>
                <a:r>
                  <a:rPr lang="he-IL" dirty="0" err="1"/>
                  <a:t>מידלנו</a:t>
                </a:r>
                <a:r>
                  <a:rPr lang="he-IL" dirty="0"/>
                  <a:t> את הקרקע – </a:t>
                </a:r>
                <a:r>
                  <a:rPr lang="en-US" dirty="0"/>
                  <a:t>z=0</a:t>
                </a:r>
                <a:r>
                  <a:rPr lang="he-IL" dirty="0"/>
                  <a:t>. </a:t>
                </a:r>
              </a:p>
              <a:p>
                <a:pPr marL="0" algn="r" defTabSz="914400" rtl="1" eaLnBrk="1" latinLnBrk="0" hangingPunct="1"/>
                <a:r>
                  <a:rPr lang="he-IL" dirty="0"/>
                  <a:t>הנחה נוספת – מהירות הרוח מספיק גבוהה כך </a:t>
                </a:r>
                <a:r>
                  <a:rPr lang="he-IL" dirty="0" err="1"/>
                  <a:t>שהדיפוסיה</a:t>
                </a:r>
                <a:r>
                  <a:rPr lang="he-IL" dirty="0"/>
                  <a:t> (הרגילה, זאת שלא מקורה בטורבולנציה) זניחה. </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151646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אפסילון – שיחקתי בין חצי מיקרו גרם למטר בשלישית ל50 (גם 5) מיקרוגרם למטר בשלישית.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62932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כשכל החישובים מראש מוכנים מראש, מתחילים להריץ את הבורג.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a:p>
                <a:pPr marL="0" algn="r" defTabSz="914400" rtl="1" eaLnBrk="1" latinLnBrk="0" hangingPunct="1"/>
                <a:endParaRPr lang="he-IL" dirty="0"/>
              </a:p>
              <a:p>
                <a:pPr marL="0" algn="r" defTabSz="914400" rtl="1" eaLnBrk="1" latinLnBrk="0" hangingPunct="1"/>
                <a:r>
                  <a:rPr lang="he-IL" dirty="0"/>
                  <a:t>בסרטון אנחנו רואים את הפתרונות שנמצאים בארכיון. איך הארכיון מתעדכן תוך כדי הריצה.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אם מנסים לעשות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איוואלואציה</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ראשונית, מתבקש להשוות את הפתרונות אל שדה הריכוזים הממוצע עבור 5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(כי זה מה שהייתי מחשבת אם כל הכלים שהיו לי ביד היו העובדה שאני יודעת שיש 5 מפעלים ואני רוצה לנסות לגלות חריגות).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מה שרואים בגרף השמאלי אלו המיקומים המועדפים להנחת חיישנים – מיוצג על ידי אחוז הפתרונות בהם הונח חיישן בכל מיקום. כחול כהה – 90-100 אחוז מהפתרונות הניחו שם חיישן. בגרף הימני – מפת ריכוזים ממוצעים.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במקסימום, מגיעים לקורלציה של קצת יותר מ- 0.7 בין שתי המפות האלו. קורלציה די גבוהה, אבל...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אם בוחנים את אותו הדבר רק צעד צעד, פתרון פתרון, רואים שהקורלציה הולכת וגדלה עם מספר החיישנים. </a:t>
            </a:r>
          </a:p>
          <a:p>
            <a:pPr marL="0" algn="r" defTabSz="914400" rtl="1" eaLnBrk="1" latinLnBrk="0" hangingPunct="1"/>
            <a:r>
              <a:rPr lang="he-IL" dirty="0"/>
              <a:t>הקו הכתום מראה קורלציה בין מיקומי </a:t>
            </a:r>
            <a:r>
              <a:rPr lang="en-US" dirty="0"/>
              <a:t>n</a:t>
            </a:r>
            <a:r>
              <a:rPr lang="he-IL" dirty="0"/>
              <a:t> החיישנים החשובים ביותר לבין </a:t>
            </a:r>
            <a:r>
              <a:rPr lang="en-US" dirty="0"/>
              <a:t>n</a:t>
            </a:r>
            <a:r>
              <a:rPr lang="he-IL" dirty="0"/>
              <a:t> הריכוזים הממוצעים הגבוהים ביותר. </a:t>
            </a:r>
          </a:p>
          <a:p>
            <a:pPr marL="0" algn="r" defTabSz="914400" rtl="1" eaLnBrk="1" latinLnBrk="0" hangingPunct="1"/>
            <a:r>
              <a:rPr lang="he-IL" dirty="0"/>
              <a:t>באותו אופן, ה-</a:t>
            </a:r>
            <a:r>
              <a:rPr lang="en-US" dirty="0"/>
              <a:t>RMSE</a:t>
            </a:r>
            <a:r>
              <a:rPr lang="he-IL" dirty="0"/>
              <a:t> בין </a:t>
            </a:r>
            <a:r>
              <a:rPr lang="en-US" dirty="0"/>
              <a:t>n</a:t>
            </a:r>
            <a:r>
              <a:rPr lang="he-IL" dirty="0"/>
              <a:t> הריכוזים במיקומים החשובים ביותר ו-</a:t>
            </a:r>
            <a:r>
              <a:rPr lang="en-US" dirty="0"/>
              <a:t>n</a:t>
            </a:r>
            <a:r>
              <a:rPr lang="he-IL" dirty="0"/>
              <a:t> הריכוזים הממוצעים הגבוהים ביותר הולך ויורד. </a:t>
            </a:r>
          </a:p>
          <a:p>
            <a:pPr marL="0" algn="r" defTabSz="914400" rtl="1" eaLnBrk="1" latinLnBrk="0" hangingPunct="1"/>
            <a:endParaRPr lang="he-IL" dirty="0"/>
          </a:p>
          <a:p>
            <a:pPr marL="0" algn="r" defTabSz="914400" rtl="1" eaLnBrk="1" latinLnBrk="0" hangingPunct="1"/>
            <a:r>
              <a:rPr lang="he-IL" dirty="0"/>
              <a:t>אני חושבת שמה שניתן להסיק מההשוואה הזאת הוא שככל שהמערך שלי קטן יותר וזול יותר, החשיבות של האופטימיזציה לפריסה היא גדולה יותר. </a:t>
            </a:r>
          </a:p>
          <a:p>
            <a:pPr marL="0" algn="r" defTabSz="914400" rtl="1" eaLnBrk="1" latinLnBrk="0" hangingPunct="1"/>
            <a:r>
              <a:rPr lang="he-IL" dirty="0"/>
              <a:t>כשיש לי 100 חיישנים לפרוס, חבל על כל העבודה, אפשר לחשב מפת ריכוזים ממוצעת ולפרוס בריכוזים הגבוהים ביותר. </a:t>
            </a:r>
          </a:p>
          <a:p>
            <a:pPr marL="0" algn="r" defTabSz="914400" rtl="1" eaLnBrk="1" latinLnBrk="0" hangingPunct="1"/>
            <a:endParaRPr lang="en-US" dirty="0"/>
          </a:p>
          <a:p>
            <a:pPr marL="0" algn="r" defTabSz="914400" rtl="1" eaLnBrk="1" latinLnBrk="0" hangingPunct="1"/>
            <a:r>
              <a:rPr lang="he-IL" dirty="0"/>
              <a:t>קורלציה – </a:t>
            </a:r>
            <a:r>
              <a:rPr lang="en-US" dirty="0" err="1"/>
              <a:t>corrcoef</a:t>
            </a:r>
            <a:r>
              <a:rPr lang="he-IL" dirty="0"/>
              <a:t> יכול להיות בין מינוס 1 ל1.</a:t>
            </a:r>
            <a:r>
              <a:rPr lang="en-US" dirty="0"/>
              <a:t> </a:t>
            </a:r>
            <a:r>
              <a:rPr lang="he-IL" dirty="0" err="1"/>
              <a:t>פירסון</a:t>
            </a:r>
            <a:r>
              <a:rPr lang="he-IL" dirty="0"/>
              <a:t> – מדד לקשר לינארי בין שני משתנים כמותיים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70562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הסתברות/שכיחות גדולה מ-0. סך </a:t>
            </a:r>
            <a:r>
              <a:rPr lang="he-IL" dirty="0" err="1"/>
              <a:t>הכל</a:t>
            </a:r>
            <a:r>
              <a:rPr lang="he-IL" dirty="0"/>
              <a:t> היו 144 כאלו. </a:t>
            </a:r>
          </a:p>
          <a:p>
            <a:pPr marL="0" algn="r" defTabSz="914400" rtl="1" eaLnBrk="1" latinLnBrk="0" hangingPunct="1"/>
            <a:r>
              <a:rPr lang="he-IL" dirty="0"/>
              <a:t>לכל מצב מזג אוויר כזה חישבתי את מדד ה-</a:t>
            </a:r>
            <a:r>
              <a:rPr lang="en-US" dirty="0"/>
              <a:t>PED</a:t>
            </a:r>
            <a:r>
              <a:rPr lang="he-IL" dirty="0"/>
              <a:t> עבור הפתרונות האופטימליים (רשתות עם מספר חיישנים בין 2 ל-41) </a:t>
            </a:r>
          </a:p>
          <a:p>
            <a:pPr marL="0" algn="r" defTabSz="914400" rtl="1" eaLnBrk="1" latinLnBrk="0" hangingPunct="1"/>
            <a:r>
              <a:rPr lang="he-IL" dirty="0"/>
              <a:t>ועבור רשתות בהם החיישנים ממוקמים בצורה רנדומלית (100 פעמים). </a:t>
            </a:r>
          </a:p>
          <a:p>
            <a:pPr marL="0" algn="r" defTabSz="914400" rtl="1" eaLnBrk="1" latinLnBrk="0" hangingPunct="1"/>
            <a:endParaRPr lang="he-IL" dirty="0"/>
          </a:p>
          <a:p>
            <a:pPr marL="0" algn="r" defTabSz="914400" rtl="1" eaLnBrk="1" latinLnBrk="0" hangingPunct="1"/>
            <a:r>
              <a:rPr lang="he-IL" dirty="0"/>
              <a:t>כל נקודה בכל </a:t>
            </a:r>
            <a:r>
              <a:rPr lang="he-IL" dirty="0" err="1"/>
              <a:t>בוקספלוט</a:t>
            </a:r>
            <a:r>
              <a:rPr lang="he-IL" dirty="0"/>
              <a:t> היא מצב מטאורולוגי (מבין 144) וערך ה-</a:t>
            </a:r>
            <a:r>
              <a:rPr lang="en-US" dirty="0"/>
              <a:t>PED</a:t>
            </a:r>
            <a:r>
              <a:rPr lang="he-IL" dirty="0"/>
              <a:t> שנותן המערך האופטימלי (סגול) או מערך רנדומלי (כתום).</a:t>
            </a:r>
          </a:p>
          <a:p>
            <a:pPr marL="0" algn="r" defTabSz="914400" rtl="1" eaLnBrk="1" latinLnBrk="0" hangingPunct="1"/>
            <a:r>
              <a:rPr lang="he-IL" dirty="0"/>
              <a:t>אפשר לראות שסך </a:t>
            </a:r>
            <a:r>
              <a:rPr lang="he-IL" dirty="0" err="1"/>
              <a:t>הכל</a:t>
            </a:r>
            <a:r>
              <a:rPr lang="he-IL" dirty="0"/>
              <a:t> ערכי ה-</a:t>
            </a:r>
            <a:r>
              <a:rPr lang="en-US" dirty="0"/>
              <a:t>PED</a:t>
            </a:r>
            <a:r>
              <a:rPr lang="he-IL" dirty="0"/>
              <a:t> גבוהים יותר בפתרונות האופטימליים. </a:t>
            </a:r>
          </a:p>
          <a:p>
            <a:pPr marL="0" algn="r" defTabSz="914400" rtl="1" eaLnBrk="1" latinLnBrk="0" hangingPunct="1"/>
            <a:endParaRPr lang="he-IL" dirty="0"/>
          </a:p>
          <a:p>
            <a:pPr marL="0" algn="r" defTabSz="914400" rtl="1" eaLnBrk="1" latinLnBrk="0" hangingPunct="1"/>
            <a:r>
              <a:rPr lang="he-IL" dirty="0"/>
              <a:t>עוד לא עשיתי מבחנים סטטיסטיים מפאת בעיות טכניות.. בעקרון אפשר לעשות איזה </a:t>
            </a:r>
            <a:r>
              <a:rPr lang="en-US" dirty="0"/>
              <a:t>non-parametric test</a:t>
            </a:r>
            <a:r>
              <a:rPr lang="he-IL" dirty="0"/>
              <a:t>. </a:t>
            </a:r>
          </a:p>
          <a:p>
            <a:pPr marL="0" algn="r" defTabSz="914400" rtl="1" eaLnBrk="1" latinLnBrk="0" hangingPunct="1"/>
            <a:endParaRPr lang="he-IL" dirty="0"/>
          </a:p>
          <a:p>
            <a:pPr marL="0" algn="r" defTabSz="914400" rtl="1" eaLnBrk="1" latinLnBrk="0" hangingPunct="1"/>
            <a:r>
              <a:rPr lang="he-IL" dirty="0"/>
              <a:t>אפשר היה להתפרע ולהגריל מצבי מזג אוויר רציפים ופליטות רציפות ולאתגר ככה את המערך האופטימלי לעומת רנדומלי. </a:t>
            </a:r>
          </a:p>
          <a:p>
            <a:pPr marL="0" algn="r" defTabSz="914400" rtl="1" eaLnBrk="1" latinLnBrk="0" hangingPunct="1"/>
            <a:r>
              <a:rPr lang="he-IL" dirty="0"/>
              <a:t>כנראה שאעשה גם את זה. </a:t>
            </a:r>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42562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a:t>
            </a:r>
            <a:r>
              <a:rPr lang="en-US" dirty="0"/>
              <a:t>major challenge</a:t>
            </a:r>
            <a:r>
              <a:rPr lang="he-IL" dirty="0"/>
              <a:t>)</a:t>
            </a:r>
            <a:endParaRPr lang="en-US" dirty="0"/>
          </a:p>
          <a:p>
            <a:pPr marL="0" algn="r" defTabSz="914400" rtl="1" eaLnBrk="1" latinLnBrk="0" hangingPunct="1"/>
            <a:r>
              <a:rPr lang="he-IL" dirty="0"/>
              <a:t>יש אולי שתי בעיות גדולות היום בניטור זיהום אוויר </a:t>
            </a:r>
          </a:p>
          <a:p>
            <a:pPr marL="0" algn="r" defTabSz="914400" rtl="1" eaLnBrk="1" latinLnBrk="0" hangingPunct="1"/>
            <a:r>
              <a:rPr lang="he-IL" dirty="0"/>
              <a:t>הראשונה - לנסות להפיק מהמדידות שיש לנו מפת ריכוזים ברזולוציה גבוהה. </a:t>
            </a:r>
          </a:p>
          <a:p>
            <a:pPr marL="0" algn="r" defTabSz="914400" rtl="1" eaLnBrk="1" latinLnBrk="0" hangingPunct="1"/>
            <a:r>
              <a:rPr lang="he-IL" dirty="0"/>
              <a:t>עם השיטות הקיימות היום – תחנות ניטור אוויר סטנדרטיות, קשה להשיג את זה. אין מספיק מהן והרזולוציה המרחבית נמוכה. </a:t>
            </a:r>
          </a:p>
          <a:p>
            <a:pPr marL="0" algn="r" defTabSz="914400" rtl="1" eaLnBrk="1" latinLnBrk="0" hangingPunct="1"/>
            <a:r>
              <a:rPr lang="he-IL" dirty="0"/>
              <a:t>בנוסף, קיים מחסור בנתונים ברורים ומדויקים של פליטות רגעיות מהמקורות (ולפעמים גם המיקום שלהם. </a:t>
            </a:r>
            <a:endParaRPr lang="en-US" dirty="0"/>
          </a:p>
          <a:p>
            <a:pPr marL="0" algn="r" defTabSz="914400" rtl="1" eaLnBrk="1" latinLnBrk="0" hangingPunct="1"/>
            <a:r>
              <a:rPr lang="he-IL" dirty="0"/>
              <a:t>לכאורה, אם היו לנו את הנתונים האלו היה לנו קל יותר ליצר מפות מדויקות של זיהום האוויר גם עם רשת דלילה של חיישנים. היינו יכולים להשתמש במודלים של פיזור הזיהום, כאלה או אחרים, ולהשתמש במעט תחנות הניטור בשביל כיול או אימות של המודלים. </a:t>
            </a:r>
          </a:p>
          <a:p>
            <a:pPr marL="0" algn="r" defTabSz="914400" rtl="1" eaLnBrk="1" latinLnBrk="0" hangingPunct="1"/>
            <a:r>
              <a:rPr lang="he-IL" strike="sngStrike" dirty="0"/>
              <a:t>ובעיית האכיפה הרגולטורית למשל בכלל לא הייתה קיימת. </a:t>
            </a:r>
            <a:endParaRPr lang="en-US" strike="sngStrike" dirty="0"/>
          </a:p>
          <a:p>
            <a:pPr marL="0" algn="r" defTabSz="914400" rtl="1" eaLnBrk="1" latinLnBrk="0" hangingPunct="1"/>
            <a:endParaRPr lang="en-US" dirty="0"/>
          </a:p>
          <a:p>
            <a:pPr marL="0" algn="r" defTabSz="914400" rtl="1" eaLnBrk="1" latinLnBrk="0" hangingPunct="1"/>
            <a:r>
              <a:rPr lang="he-IL" dirty="0"/>
              <a:t>אכיפה רגולטורית של חריגה היא קשה, דיווח הרבה פעמים מתבצע ברמת ה</a:t>
            </a:r>
            <a:r>
              <a:rPr lang="en-US" dirty="0"/>
              <a:t>PRTR</a:t>
            </a:r>
            <a:r>
              <a:rPr lang="he-IL" dirty="0"/>
              <a:t> (</a:t>
            </a:r>
            <a:r>
              <a:rPr lang="he-IL" dirty="0" err="1"/>
              <a:t>מפל"ס</a:t>
            </a:r>
            <a:r>
              <a:rPr lang="he-IL" dirty="0"/>
              <a:t> = מרשם פליטות לסביבה) ברמה השנתית ודיגומים לעיתים רחוקות. </a:t>
            </a:r>
            <a:endParaRPr lang="en-US" dirty="0"/>
          </a:p>
          <a:p>
            <a:pPr marL="0" algn="r" defTabSz="914400" rtl="1" eaLnBrk="1" latinLnBrk="0" hangingPunct="1"/>
            <a:r>
              <a:rPr lang="he-IL" dirty="0"/>
              <a:t>מי שלא מכיר – תחנות אלו מופעלות על ידי המשרד להגנת הסביבה, רשויות מקומיות, איגודי ערים... יש סך </a:t>
            </a:r>
            <a:r>
              <a:rPr lang="he-IL" dirty="0" err="1"/>
              <a:t>הכל</a:t>
            </a:r>
            <a:r>
              <a:rPr lang="he-IL" dirty="0"/>
              <a:t> 140 בכל הארץ. </a:t>
            </a:r>
          </a:p>
          <a:p>
            <a:pPr marL="171450" indent="-171450" algn="r" defTabSz="914400" rtl="1" eaLnBrk="1" latinLnBrk="0" hangingPunct="1">
              <a:buFontTx/>
              <a:buChar char="-"/>
            </a:pPr>
            <a:endParaRPr lang="he-IL" dirty="0"/>
          </a:p>
          <a:p>
            <a:pPr marL="0" algn="r" defTabSz="914400" rtl="1" eaLnBrk="1" latinLnBrk="0" hangingPunct="1"/>
            <a:endParaRPr lang="he-IL" dirty="0"/>
          </a:p>
          <a:p>
            <a:pPr marL="0" algn="r" defTabSz="914400" rtl="1" eaLnBrk="1" latinLnBrk="0" hangingPunct="1"/>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27783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רעיון של ברק – לפרוס שני מערכים שונים – אחד מתאים ליום ואחד מתאים ללילה ולכבות כל אחד בתקופה שהוא לא מתאים ולחסוך חיי חיישן.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23370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בקיץ יש לנו חתימה של רוחות מערביות – דרום מערב בבוקר, החל מהצהריים מערביות שלאט לאט הופכות לצפון מערביות לקראת הערב. אפיק פרסי (רוח </a:t>
            </a:r>
            <a:r>
              <a:rPr lang="he-IL" dirty="0" err="1"/>
              <a:t>אתזית</a:t>
            </a:r>
            <a:r>
              <a:rPr lang="he-IL" dirty="0"/>
              <a:t>) כמעט תמיד והוא מחזק את האפקט של הבריזה הימית ולכן הרוחות חזקות יותר ממערב לעומת המזרח. </a:t>
            </a:r>
          </a:p>
          <a:p>
            <a:pPr algn="r" rtl="1"/>
            <a:r>
              <a:rPr lang="he-IL" dirty="0"/>
              <a:t>(ביום = בריזה יומית או בריזה ימית). </a:t>
            </a:r>
          </a:p>
          <a:p>
            <a:pPr algn="r" rtl="1"/>
            <a:r>
              <a:rPr lang="he-IL" dirty="0"/>
              <a:t>בלילה מאוחר ולפנות בוקר הרוח משנה את כיוונה למזרחית והיא חלשה יותר כי היא מתבטלת עם כיוון הרוח המערבי שמכתיב האפיק הפרסי. בלילה = בריזה לילית, בריזה יבשתית. הרוח משלימה את </a:t>
            </a:r>
            <a:r>
              <a:rPr lang="he-IL" dirty="0" err="1"/>
              <a:t>החיגה</a:t>
            </a:r>
            <a:r>
              <a:rPr lang="he-IL" dirty="0"/>
              <a:t>. </a:t>
            </a:r>
          </a:p>
          <a:p>
            <a:pPr algn="r" rtl="1"/>
            <a:r>
              <a:rPr lang="he-IL" dirty="0"/>
              <a:t>כל זה נכון למישור החוף בעיקר. בהרים כמעט אין השפעה של הבריזה.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30045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בחורף, לאט לאט מאבדים את החתימה של הבריזה. האפקט חלש יותר כי ההפרשים בין הים ליבשה פחות קיצוניים.</a:t>
            </a:r>
          </a:p>
          <a:p>
            <a:pPr marL="0" algn="r" defTabSz="914400" rtl="1" eaLnBrk="1" latinLnBrk="0" hangingPunct="1"/>
            <a:r>
              <a:rPr lang="he-IL" dirty="0"/>
              <a:t>הרכיב המזרחי של הרוחות פתאום שולט. </a:t>
            </a:r>
          </a:p>
          <a:p>
            <a:pPr marL="0" algn="r" defTabSz="914400" rtl="1" eaLnBrk="1" latinLnBrk="0" hangingPunct="1"/>
            <a:r>
              <a:rPr lang="he-IL" dirty="0"/>
              <a:t>בשקעים/ימי גשם הרוחות הן מערביות כל היום (כמעט לא רואים כי אין הרבה כאלה).</a:t>
            </a:r>
          </a:p>
          <a:p>
            <a:pPr marL="0" algn="r" defTabSz="914400" rtl="1" eaLnBrk="1" latinLnBrk="0" hangingPunct="1"/>
            <a:r>
              <a:rPr lang="he-IL" dirty="0"/>
              <a:t>אחרי שקע לרוב משתלטת הרמה והרוחות הן צפוניות – צפון מזרחיות.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3185239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786446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וכמו שהסברתי ברקע,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ואפשר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וזה נראה ככה. </a:t>
                </a:r>
              </a:p>
              <a:p>
                <a:pPr marL="0" algn="r" defTabSz="914400" rtl="1" eaLnBrk="1" latinLnBrk="0" hangingPunct="1"/>
                <a:endParaRPr lang="en-US" dirty="0"/>
              </a:p>
              <a:p>
                <a:pPr marL="0" algn="r" defTabSz="914400" rtl="1" eaLnBrk="1" latinLnBrk="0" hangingPunct="1"/>
                <a:r>
                  <a:rPr lang="he-IL" dirty="0"/>
                  <a:t>בבעיה שאנחנו יצרנו בעצם אפשר לפתור אותה בקלות בעזרת </a:t>
                </a:r>
                <a:r>
                  <a:rPr lang="en-US" dirty="0"/>
                  <a:t>greedy algorithm</a:t>
                </a:r>
                <a:r>
                  <a:rPr lang="he-IL"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בכל שלב, הוא בוחר את החיישן שהתוספת שלו היא הגבוהה ביותר. הדבר נובע מהעובדה שהערך של כל חיישן זהה. (נראה שפתרתי כאן בעיה שהיא </a:t>
                </a:r>
                <a:r>
                  <a:rPr lang="en-US" dirty="0"/>
                  <a:t>weakly NP-complete</a:t>
                </a:r>
                <a:r>
                  <a:rPr lang="he-IL" dirty="0"/>
                  <a:t>, אם בכלל). </a:t>
                </a:r>
              </a:p>
              <a:p>
                <a:pPr marL="0" algn="r" defTabSz="914400" rtl="1" eaLnBrk="1" latinLnBrk="0" hangingPunct="1"/>
                <a:r>
                  <a:rPr lang="he-IL" dirty="0"/>
                  <a:t>כשהמערך יהיה הטרוגני, אני מצפה שזה לא יראה ככה. בכל מקרה, אני חושבת שזה היה שלב חשוב עבורי בהבנת </a:t>
                </a:r>
                <a:r>
                  <a:rPr lang="he-IL" dirty="0" err="1"/>
                  <a:t>הבעייה</a:t>
                </a:r>
                <a:r>
                  <a:rPr lang="he-IL" dirty="0"/>
                  <a:t> ובניסוח שלה. </a:t>
                </a:r>
              </a:p>
              <a:p>
                <a:pPr marL="0" algn="r" defTabSz="914400" rtl="1" eaLnBrk="1" latinLnBrk="0" hangingPunct="1"/>
                <a:r>
                  <a:rPr lang="he-IL" dirty="0" err="1"/>
                  <a:t>פיתרון</a:t>
                </a:r>
                <a:r>
                  <a:rPr lang="he-IL" dirty="0"/>
                  <a:t> </a:t>
                </a:r>
                <a:r>
                  <a:rPr lang="en-US" dirty="0"/>
                  <a:t>greedy</a:t>
                </a:r>
                <a:r>
                  <a:rPr lang="he-IL" dirty="0"/>
                  <a:t> של מערך הטרוגני עלול להיות לא נכון!!! כי אנחנו לא מסתכלים על כל האפשרויות. </a:t>
                </a:r>
              </a:p>
              <a:p>
                <a:pPr marL="0" algn="r" defTabSz="914400" rtl="1" eaLnBrk="1" latinLnBrk="0" hangingPunct="1"/>
                <a:endParaRPr lang="he-IL" dirty="0"/>
              </a:p>
              <a:p>
                <a:pPr marL="0" algn="r" defTabSz="914400" rtl="1" eaLnBrk="1" latinLnBrk="0" hangingPunct="1"/>
                <a:r>
                  <a:rPr lang="en-US" dirty="0"/>
                  <a:t>Knapsack problem</a:t>
                </a:r>
                <a:r>
                  <a:rPr lang="he-IL" dirty="0"/>
                  <a:t> – צריך להבדיל בין </a:t>
                </a:r>
                <a:r>
                  <a:rPr lang="en-US" dirty="0"/>
                  <a:t>fractional knapsack</a:t>
                </a:r>
                <a:r>
                  <a:rPr lang="he-IL" dirty="0"/>
                  <a:t> בו אפשר להוסיף חלקי פריטים. זו בעיה קלה, ניתנת </a:t>
                </a:r>
                <a:r>
                  <a:rPr lang="he-IL" dirty="0" err="1"/>
                  <a:t>לפיתרון</a:t>
                </a:r>
                <a:r>
                  <a:rPr lang="he-IL" dirty="0"/>
                  <a:t> בזמן </a:t>
                </a:r>
                <a:r>
                  <a:rPr lang="he-IL" dirty="0" err="1"/>
                  <a:t>פולינומי</a:t>
                </a:r>
                <a:r>
                  <a:rPr lang="he-IL" dirty="0"/>
                  <a:t>. </a:t>
                </a:r>
              </a:p>
              <a:p>
                <a:pPr marL="0" algn="r" defTabSz="914400" rtl="1" eaLnBrk="1" latinLnBrk="0" hangingPunct="1"/>
                <a:r>
                  <a:rPr lang="he-IL" dirty="0"/>
                  <a:t>בבעיית ה-</a:t>
                </a:r>
                <a:r>
                  <a:rPr lang="en-US" dirty="0"/>
                  <a:t>0-1</a:t>
                </a:r>
                <a:r>
                  <a:rPr lang="he-IL" dirty="0"/>
                  <a:t>, ההוספה היא של פריטים שלמים. במקרה שלנו ברור שזה 0-1 כי לא ניתן להוסיף חצי חיישן. </a:t>
                </a:r>
              </a:p>
              <a:p>
                <a:pPr marL="0" algn="r" defTabSz="914400" rtl="1" eaLnBrk="1" latinLnBrk="0" hangingPunct="1"/>
                <a:endParaRPr lang="he-IL" dirty="0"/>
              </a:p>
              <a:p>
                <a:pPr marL="0" algn="r" defTabSz="914400" rtl="1" eaLnBrk="1" latinLnBrk="0" hangingPunct="1"/>
                <a:r>
                  <a:rPr lang="en-US" dirty="0"/>
                  <a:t>Knapsack</a:t>
                </a:r>
                <a:endParaRPr lang="he-IL" dirty="0"/>
              </a:p>
              <a:p>
                <a:pPr marL="0" algn="r" defTabSz="914400" rtl="1" eaLnBrk="1" latinLnBrk="0" hangingPunct="1"/>
                <a:r>
                  <a:rPr lang="he-IL" dirty="0"/>
                  <a:t>המקורית (</a:t>
                </a:r>
                <a:r>
                  <a:rPr lang="en-US" dirty="0"/>
                  <a:t>0-1</a:t>
                </a:r>
                <a:r>
                  <a:rPr lang="he-IL" dirty="0"/>
                  <a:t>) אומרת:</a:t>
                </a:r>
              </a:p>
              <a:p>
                <a:pPr marL="0" algn="r" defTabSz="914400" rtl="1" eaLnBrk="1" latinLnBrk="0" hangingPunct="1"/>
                <a:r>
                  <a:rPr lang="he-IL" dirty="0"/>
                  <a:t>בהינתן משקולות (מספרים חיוביים) של פריטים </a:t>
                </a:r>
                <a:r>
                  <a:rPr lang="en-US" dirty="0"/>
                  <a:t>w1,w2…</a:t>
                </a:r>
                <a:r>
                  <a:rPr lang="he-IL" dirty="0"/>
                  <a:t> וערכים מתאימים של פריטים</a:t>
                </a:r>
                <a:r>
                  <a:rPr lang="en-US" dirty="0"/>
                  <a:t> </a:t>
                </a:r>
                <a:r>
                  <a:rPr lang="he-IL" dirty="0"/>
                  <a:t> (</a:t>
                </a:r>
                <a:r>
                  <a:rPr lang="en-US" dirty="0"/>
                  <a:t>v1. v2…</a:t>
                </a:r>
                <a:r>
                  <a:rPr lang="he-IL" dirty="0"/>
                  <a:t>), האם יש אפשרות לקחת פריטים שלא עולים על משקל כולל </a:t>
                </a:r>
                <a:r>
                  <a:rPr lang="he-IL" dirty="0" err="1"/>
                  <a:t>W</a:t>
                </a:r>
                <a:r>
                  <a:rPr lang="he-IL" dirty="0"/>
                  <a:t> (</a:t>
                </a:r>
                <a:r>
                  <a:rPr lang="he-IL" dirty="0" err="1"/>
                  <a:t>קונסרטיין</a:t>
                </a:r>
                <a:r>
                  <a:rPr lang="he-IL" dirty="0"/>
                  <a:t>) כך שערכם הכולל הוא מקסימלי? (במקרים מסוימים מנוסח "לפחות </a:t>
                </a:r>
                <a:r>
                  <a:rPr lang="en-US" dirty="0"/>
                  <a:t>V</a:t>
                </a:r>
                <a:r>
                  <a:rPr lang="he-IL" dirty="0"/>
                  <a:t>"). </a:t>
                </a:r>
              </a:p>
              <a:p>
                <a:pPr marL="0" algn="r" defTabSz="914400" rtl="1" eaLnBrk="1" latinLnBrk="0" hangingPunct="1"/>
                <a:r>
                  <a:rPr lang="he-IL" dirty="0" err="1"/>
                  <a:t>בעית</a:t>
                </a:r>
                <a:r>
                  <a:rPr lang="he-IL" dirty="0"/>
                  <a:t> </a:t>
                </a:r>
                <a:r>
                  <a:rPr lang="he-IL" b="1" dirty="0"/>
                  <a:t>ההכרעה</a:t>
                </a:r>
                <a:r>
                  <a:rPr lang="he-IL" dirty="0"/>
                  <a:t> הזו היא </a:t>
                </a:r>
                <a:r>
                  <a:rPr lang="en-US" dirty="0"/>
                  <a:t>np-complete</a:t>
                </a:r>
                <a:r>
                  <a:rPr lang="he-IL" dirty="0"/>
                  <a:t> , בעיית האופטימיזציה היא </a:t>
                </a:r>
                <a:r>
                  <a:rPr lang="en-US" dirty="0"/>
                  <a:t>np-hard</a:t>
                </a:r>
                <a:r>
                  <a:rPr lang="he-IL" dirty="0"/>
                  <a:t>. </a:t>
                </a:r>
              </a:p>
              <a:p>
                <a:pPr marL="0" algn="r" defTabSz="914400" rtl="1" eaLnBrk="1" latinLnBrk="0" hangingPunct="1"/>
                <a:r>
                  <a:rPr lang="he-IL" dirty="0"/>
                  <a:t>ברור שהבעיה שלנו קצת שונה, כי זו אופטימיזציה עם </a:t>
                </a:r>
                <a:r>
                  <a:rPr lang="he-IL" dirty="0" err="1"/>
                  <a:t>אובג'קטיב</a:t>
                </a:r>
                <a:r>
                  <a:rPr lang="he-IL" dirty="0"/>
                  <a:t> אחד </a:t>
                </a:r>
                <a:r>
                  <a:rPr lang="he-IL" dirty="0" err="1"/>
                  <a:t>וקונסרטיין</a:t>
                </a:r>
                <a:r>
                  <a:rPr lang="he-IL" dirty="0"/>
                  <a:t> אחד ושלנו עם שני </a:t>
                </a:r>
                <a:r>
                  <a:rPr lang="he-IL" dirty="0" err="1"/>
                  <a:t>אובג'קטיבס</a:t>
                </a:r>
                <a:r>
                  <a:rPr lang="he-IL" dirty="0"/>
                  <a:t> וללא </a:t>
                </a:r>
                <a:r>
                  <a:rPr lang="he-IL" dirty="0" err="1"/>
                  <a:t>קונסטריין</a:t>
                </a:r>
                <a:r>
                  <a:rPr lang="he-IL" dirty="0"/>
                  <a:t>.  </a:t>
                </a:r>
              </a:p>
              <a:p>
                <a:pPr marL="0" algn="r" defTabSz="914400" rtl="1" eaLnBrk="1" latinLnBrk="0" hangingPunct="1"/>
                <a:endParaRPr lang="he-IL" dirty="0"/>
              </a:p>
              <a:p>
                <a:pPr marL="0" algn="r" defTabSz="914400" rtl="1" eaLnBrk="1" latinLnBrk="0" hangingPunct="1"/>
                <a:r>
                  <a:rPr lang="he-IL" dirty="0"/>
                  <a:t>שאלה – מה בעצם ההבדל בין השניים? באחד אני אקבל סט פתרונות אופטימליים ובשני אני אקבל אחד.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60009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במקרה 3 – זה יחשב </a:t>
            </a:r>
            <a:r>
              <a:rPr lang="he-IL" dirty="0" err="1"/>
              <a:t>כפיתרון</a:t>
            </a:r>
            <a:r>
              <a:rPr lang="he-IL" dirty="0"/>
              <a:t> שיכנס לארכיון אבל לא יספר </a:t>
            </a:r>
            <a:r>
              <a:rPr lang="he-IL" dirty="0" err="1"/>
              <a:t>בקאונטר</a:t>
            </a:r>
            <a:r>
              <a:rPr lang="he-IL" dirty="0"/>
              <a:t> של אפסילון פרוגרס.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u="sng" kern="1200" dirty="0">
                <a:solidFill>
                  <a:schemeClr val="tx1"/>
                </a:solidFill>
                <a:effectLst/>
                <a:latin typeface="+mn-lt"/>
                <a:ea typeface="+mn-ea"/>
                <a:cs typeface="+mn-cs"/>
              </a:rPr>
              <a:t>תהליכים נוספים שייחודיים לאלגוריתם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שעברו מוטציה. בתהליך הזה הבורג עושה גם אדפטציה לגודל </a:t>
            </a:r>
            <a:r>
              <a:rPr lang="he-IL" sz="1200" kern="1200" dirty="0" err="1">
                <a:solidFill>
                  <a:schemeClr val="tx1"/>
                </a:solidFill>
                <a:effectLst/>
                <a:latin typeface="+mn-lt"/>
                <a:ea typeface="+mn-ea"/>
                <a:cs typeface="+mn-cs"/>
              </a:rPr>
              <a:t>האוכלוסיה</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האלגוריתם מפסיק לרוץ אחרי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שנתתי לו.</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הערכת טיב האופטימיזציה מתבצעת על ידי תהליך חישוב מדד ה- </a:t>
            </a:r>
            <a:r>
              <a:rPr lang="en-US" sz="1200" kern="1200" dirty="0">
                <a:solidFill>
                  <a:schemeClr val="tx1"/>
                </a:solidFill>
                <a:effectLst/>
                <a:latin typeface="+mn-lt"/>
                <a:ea typeface="+mn-ea"/>
                <a:cs typeface="+mn-cs"/>
              </a:rPr>
              <a:t>hypervolume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ההיפרווליום</a:t>
            </a:r>
            <a:r>
              <a:rPr lang="he-IL" sz="1200" kern="1200" dirty="0">
                <a:solidFill>
                  <a:schemeClr val="tx1"/>
                </a:solidFill>
                <a:effectLst/>
                <a:latin typeface="+mn-lt"/>
                <a:ea typeface="+mn-ea"/>
                <a:cs typeface="+mn-cs"/>
              </a:rPr>
              <a:t> מודד את נפח מרחב ה </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שיוצר </a:t>
            </a:r>
            <a:r>
              <a:rPr lang="en-US" sz="1200" kern="1200" dirty="0">
                <a:solidFill>
                  <a:schemeClr val="tx1"/>
                </a:solidFill>
                <a:effectLst/>
                <a:latin typeface="+mn-lt"/>
                <a:ea typeface="+mn-ea"/>
                <a:cs typeface="+mn-cs"/>
              </a:rPr>
              <a:t>non-dominated set</a:t>
            </a:r>
            <a:r>
              <a:rPr lang="he-IL" sz="1200" kern="1200" dirty="0">
                <a:solidFill>
                  <a:schemeClr val="tx1"/>
                </a:solidFill>
                <a:effectLst/>
                <a:latin typeface="+mn-lt"/>
                <a:ea typeface="+mn-ea"/>
                <a:cs typeface="+mn-cs"/>
              </a:rPr>
              <a:t>. זהו מדד מעניין כי הוא מעיד הן על מידת ההתכנסות והן על מידת המגוון של הפתרונות.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זה בעצם אומר הרצה של הרבה פעמים את האופטימיזציה עם פרמטרים שונים של הבורג וקבלה של הרבה </a:t>
            </a:r>
            <a:r>
              <a:rPr lang="en-US" sz="1200" kern="1200" dirty="0">
                <a:solidFill>
                  <a:schemeClr val="tx1"/>
                </a:solidFill>
                <a:effectLst/>
                <a:latin typeface="+mn-lt"/>
                <a:ea typeface="+mn-ea"/>
                <a:cs typeface="+mn-cs"/>
              </a:rPr>
              <a:t>pareto</a:t>
            </a:r>
            <a:r>
              <a:rPr lang="he-IL" sz="1200" kern="1200" dirty="0">
                <a:solidFill>
                  <a:schemeClr val="tx1"/>
                </a:solidFill>
                <a:effectLst/>
                <a:latin typeface="+mn-lt"/>
                <a:ea typeface="+mn-ea"/>
                <a:cs typeface="+mn-cs"/>
              </a:rPr>
              <a:t> ים. זה גם כולל חזרה של כמה פעמים עם אותם פרמטרים (כי בעצם יש אלמנט </a:t>
            </a:r>
            <a:r>
              <a:rPr lang="he-IL" sz="1200" kern="1200" dirty="0" err="1">
                <a:solidFill>
                  <a:schemeClr val="tx1"/>
                </a:solidFill>
                <a:effectLst/>
                <a:latin typeface="+mn-lt"/>
                <a:ea typeface="+mn-ea"/>
                <a:cs typeface="+mn-cs"/>
              </a:rPr>
              <a:t>סטוכסטי</a:t>
            </a:r>
            <a:r>
              <a:rPr lang="he-IL" sz="1200" kern="1200" dirty="0">
                <a:solidFill>
                  <a:schemeClr val="tx1"/>
                </a:solidFill>
                <a:effectLst/>
                <a:latin typeface="+mn-lt"/>
                <a:ea typeface="+mn-ea"/>
                <a:cs typeface="+mn-cs"/>
              </a:rPr>
              <a:t> גם בחיפוש וגם ביצירה של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הראשונית). פרמטרים לדוגמא –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ופרמטרים שקובעים את קצב ה</a:t>
            </a:r>
            <a:r>
              <a:rPr lang="en-US" sz="1200" kern="1200" dirty="0">
                <a:solidFill>
                  <a:schemeClr val="tx1"/>
                </a:solidFill>
                <a:effectLst/>
                <a:latin typeface="+mn-lt"/>
                <a:ea typeface="+mn-ea"/>
                <a:cs typeface="+mn-cs"/>
              </a:rPr>
              <a:t>selection</a:t>
            </a:r>
            <a:r>
              <a:rPr lang="he-IL" sz="1200" kern="1200" dirty="0">
                <a:solidFill>
                  <a:schemeClr val="tx1"/>
                </a:solidFill>
                <a:effectLst/>
                <a:latin typeface="+mn-lt"/>
                <a:ea typeface="+mn-ea"/>
                <a:cs typeface="+mn-cs"/>
              </a:rPr>
              <a:t> ואת האופרטורים של </a:t>
            </a:r>
            <a:r>
              <a:rPr lang="he-IL" sz="1200" kern="1200" dirty="0" err="1">
                <a:solidFill>
                  <a:schemeClr val="tx1"/>
                </a:solidFill>
                <a:effectLst/>
                <a:latin typeface="+mn-lt"/>
                <a:ea typeface="+mn-ea"/>
                <a:cs typeface="+mn-cs"/>
              </a:rPr>
              <a:t>השיחלוף</a:t>
            </a:r>
            <a:r>
              <a:rPr lang="he-IL" sz="1200" kern="1200" dirty="0">
                <a:solidFill>
                  <a:schemeClr val="tx1"/>
                </a:solidFill>
                <a:effectLst/>
                <a:latin typeface="+mn-lt"/>
                <a:ea typeface="+mn-ea"/>
                <a:cs typeface="+mn-cs"/>
              </a:rPr>
              <a:t>. מעיפים את כל הפתרונות הרעים. משאירים רק את הטוב של הטוב ויוצרים בעצם איזה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סט. עכשיו בודקים אם בהרצה רגילה מה הסיכוי שהפתרונות שאני מקבלת נמצאים למשל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אם 75% מהפתרונות שלי בהרצה אחת הם פתרונות שקיימים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מצבי טוב.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בגדול, ככל שמגדילים את מספר ה</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יש יותר סיכוי שהבורג יכשל ולא יתכנס. יש איזה מאמר שעם בעיות של 10 </a:t>
            </a:r>
            <a:r>
              <a:rPr lang="he-IL" sz="1200" kern="1200" dirty="0" err="1">
                <a:solidFill>
                  <a:schemeClr val="tx1"/>
                </a:solidFill>
                <a:effectLst/>
                <a:latin typeface="+mn-lt"/>
                <a:ea typeface="+mn-ea"/>
                <a:cs typeface="+mn-cs"/>
              </a:rPr>
              <a:t>אובג'קטיבס</a:t>
            </a:r>
            <a:r>
              <a:rPr lang="he-IL"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moea</a:t>
            </a:r>
            <a:r>
              <a:rPr lang="he-IL" sz="1200" kern="1200" dirty="0">
                <a:solidFill>
                  <a:schemeClr val="tx1"/>
                </a:solidFill>
                <a:effectLst/>
                <a:latin typeface="+mn-lt"/>
                <a:ea typeface="+mn-ea"/>
                <a:cs typeface="+mn-cs"/>
              </a:rPr>
              <a:t> הם לא יותר טובים מחיפוש רנדומלי. במאמר של הדקה וריד 2013 הם אומרים שקיימת הוכחת התכנסות ל-</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האמיתי</a:t>
            </a:r>
            <a:r>
              <a:rPr lang="he-IL" sz="1200" kern="1200" dirty="0">
                <a:solidFill>
                  <a:schemeClr val="tx1"/>
                </a:solidFill>
                <a:effectLst/>
                <a:latin typeface="+mn-lt"/>
                <a:ea typeface="+mn-ea"/>
                <a:cs typeface="+mn-cs"/>
              </a:rPr>
              <a:t>, עבור אלגוריתמים שמשתמשים ב</a:t>
            </a:r>
            <a:r>
              <a:rPr lang="en-US" sz="1200" kern="1200" dirty="0">
                <a:solidFill>
                  <a:schemeClr val="tx1"/>
                </a:solidFill>
                <a:effectLst/>
                <a:latin typeface="+mn-lt"/>
                <a:ea typeface="+mn-ea"/>
                <a:cs typeface="+mn-cs"/>
              </a:rPr>
              <a:t>epsilon dominance relation</a:t>
            </a:r>
            <a:r>
              <a:rPr lang="he-IL" sz="1200" kern="1200" dirty="0">
                <a:solidFill>
                  <a:schemeClr val="tx1"/>
                </a:solidFill>
                <a:effectLst/>
                <a:latin typeface="+mn-lt"/>
                <a:ea typeface="+mn-ea"/>
                <a:cs typeface="+mn-cs"/>
              </a:rPr>
              <a:t>. ההוכחה גם מראה שהשיטה הזאת משמרת את המגוון של הפתרונות. לא מפרטים במאמר למה בדיוק.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כרגע השתמשתי ב</a:t>
            </a:r>
            <a:r>
              <a:rPr lang="en-US" sz="1200" kern="1200" dirty="0">
                <a:solidFill>
                  <a:schemeClr val="tx1"/>
                </a:solidFill>
                <a:effectLst/>
                <a:latin typeface="+mn-lt"/>
                <a:ea typeface="+mn-ea"/>
                <a:cs typeface="+mn-cs"/>
              </a:rPr>
              <a:t>recommended values</a:t>
            </a:r>
            <a:r>
              <a:rPr lang="he-IL" sz="1200" kern="1200" dirty="0">
                <a:solidFill>
                  <a:schemeClr val="tx1"/>
                </a:solidFill>
                <a:effectLst/>
                <a:latin typeface="+mn-lt"/>
                <a:ea typeface="+mn-ea"/>
                <a:cs typeface="+mn-cs"/>
              </a:rPr>
              <a:t> או בעצם בערכים </a:t>
            </a:r>
            <a:r>
              <a:rPr lang="he-IL" sz="1200" kern="1200" dirty="0" err="1">
                <a:solidFill>
                  <a:schemeClr val="tx1"/>
                </a:solidFill>
                <a:effectLst/>
                <a:latin typeface="+mn-lt"/>
                <a:ea typeface="+mn-ea"/>
                <a:cs typeface="+mn-cs"/>
              </a:rPr>
              <a:t>הדיפולטים</a:t>
            </a:r>
            <a:r>
              <a:rPr lang="he-IL" sz="1200" kern="1200" dirty="0">
                <a:solidFill>
                  <a:schemeClr val="tx1"/>
                </a:solidFill>
                <a:effectLst/>
                <a:latin typeface="+mn-lt"/>
                <a:ea typeface="+mn-ea"/>
                <a:cs typeface="+mn-cs"/>
              </a:rPr>
              <a:t> של הבורג. צריך לבחון שינויים. למשל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הדיפולטי</a:t>
            </a:r>
            <a:r>
              <a:rPr lang="he-IL" sz="1200" kern="1200" dirty="0">
                <a:solidFill>
                  <a:schemeClr val="tx1"/>
                </a:solidFill>
                <a:effectLst/>
                <a:latin typeface="+mn-lt"/>
                <a:ea typeface="+mn-ea"/>
                <a:cs typeface="+mn-cs"/>
              </a:rPr>
              <a:t> הוא 100 ומומלץ </a:t>
            </a:r>
            <a:r>
              <a:rPr lang="he-IL" sz="1200" kern="1200" dirty="0" err="1">
                <a:solidFill>
                  <a:schemeClr val="tx1"/>
                </a:solidFill>
                <a:effectLst/>
                <a:latin typeface="+mn-lt"/>
                <a:ea typeface="+mn-ea"/>
                <a:cs typeface="+mn-cs"/>
              </a:rPr>
              <a:t>שגאמא</a:t>
            </a:r>
            <a:r>
              <a:rPr lang="he-IL" sz="1200" kern="1200" dirty="0">
                <a:solidFill>
                  <a:schemeClr val="tx1"/>
                </a:solidFill>
                <a:effectLst/>
                <a:latin typeface="+mn-lt"/>
                <a:ea typeface="+mn-ea"/>
                <a:cs typeface="+mn-cs"/>
              </a:rPr>
              <a:t>, היחס בין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לגודל הארכיון יהיה 4. לכן, כנראה שכדאי לשנות את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ל400.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4121129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491265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77078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לאור הבעיות האלו שהזכרתי – אנחנו יכולים להעלות את ההשערה שניתן להתגבר עליהן, לפחות באופן חלקי, על ידי פריסה של רשת חיישנים אלחוטית </a:t>
            </a:r>
            <a:r>
              <a:rPr lang="en-US" dirty="0"/>
              <a:t>WDESN</a:t>
            </a:r>
            <a:r>
              <a:rPr lang="he-IL" dirty="0"/>
              <a:t>, </a:t>
            </a:r>
          </a:p>
          <a:p>
            <a:pPr marL="0" algn="r" defTabSz="914400" rtl="1" eaLnBrk="1" latinLnBrk="0" hangingPunct="1"/>
            <a:r>
              <a:rPr lang="he-IL" dirty="0"/>
              <a:t>שמורכבת מחיישנים זולים יחסית, פשוטים יותר לתפעול, וקלים יותר לניוד.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WDESN - רשת אלחוטית פזורה של חיישנים סביבתיים. </a:t>
            </a:r>
          </a:p>
          <a:p>
            <a:pPr marL="0" algn="r" defTabSz="914400" rtl="1" eaLnBrk="1" latinLnBrk="0" hangingPunct="1"/>
            <a:endParaRPr lang="he-IL" dirty="0"/>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בזמן ריצה סביר,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 בטוח לא סביר.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3001784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he-IL" sz="1200" dirty="0">
              <a:latin typeface="DaunPenh" pitchFamily="2" charset="0"/>
              <a:cs typeface="DaunPenh" pitchFamily="2" charset="0"/>
            </a:endParaRPr>
          </a:p>
          <a:p>
            <a:pPr marL="0" algn="r" defTabSz="914400" rtl="1" eaLnBrk="1" latinLnBrk="0" hangingPunct="1"/>
            <a:r>
              <a:rPr lang="he-IL" sz="1200" dirty="0">
                <a:latin typeface="DaunPenh" pitchFamily="2" charset="0"/>
                <a:cs typeface="DaunPenh" pitchFamily="2" charset="0"/>
              </a:rPr>
              <a:t>במצב ניטרלי </a:t>
            </a:r>
            <a:r>
              <a:rPr lang="he-IL" sz="1200" dirty="0" err="1">
                <a:latin typeface="DaunPenh" pitchFamily="2" charset="0"/>
                <a:cs typeface="DaunPenh" pitchFamily="2" charset="0"/>
              </a:rPr>
              <a:t>הטמפ</a:t>
            </a:r>
            <a:r>
              <a:rPr lang="he-IL" sz="1200" dirty="0">
                <a:latin typeface="DaunPenh" pitchFamily="2" charset="0"/>
                <a:cs typeface="DaunPenh" pitchFamily="2" charset="0"/>
              </a:rPr>
              <a:t> יורדת בערך כמו 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a:t>
            </a:r>
          </a:p>
          <a:p>
            <a:pPr marL="0" algn="r" defTabSz="914400" rtl="1" eaLnBrk="1" latinLnBrk="0" hangingPunct="1"/>
            <a:r>
              <a:rPr lang="he-IL" sz="1200" dirty="0">
                <a:latin typeface="DaunPenh" pitchFamily="2" charset="0"/>
                <a:cs typeface="DaunPenh" pitchFamily="2" charset="0"/>
              </a:rPr>
              <a:t>בלילה יציב בדרך כלל בגלל קירור קרינתי.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 בערך 9.8 מעלות לקילומטר. אין החלפת חום עם הסביבה כי מוליכות חום של אוויר נמוכה.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לח = משתנה עם הטמפרטורה. אופייני – 5 מעלות לקילומטר. כשמים מתעבים משתחרר חום כמוס ולכן קצב הירידה יורד.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2103285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35</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רוצה לתת רקע כללי על כל אחד מהדברים האלו לפני ניסוח הבעיה וההסבר של איך כל החלקים מתחברים. </a:t>
            </a:r>
          </a:p>
          <a:p>
            <a:pPr algn="r" rtl="1"/>
            <a:endParaRPr lang="he-IL" sz="1200" dirty="0">
              <a:latin typeface="DaunPenh" pitchFamily="2" charset="0"/>
              <a:cs typeface="DaunPenh" pitchFamily="2" charset="0"/>
            </a:endParaRPr>
          </a:p>
          <a:p>
            <a:pPr algn="r" rtl="1"/>
            <a:endParaRPr lang="en-US" sz="1200" dirty="0">
              <a:latin typeface="DaunPenh" pitchFamily="2" charset="0"/>
              <a:cs typeface="DaunPenh" pitchFamily="2" charset="0"/>
            </a:endParaRPr>
          </a:p>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36</a:t>
            </a:fld>
            <a:endParaRPr lang="en-US"/>
          </a:p>
        </p:txBody>
      </p:sp>
    </p:spTree>
    <p:extLst>
      <p:ext uri="{BB962C8B-B14F-4D97-AF65-F5344CB8AC3E}">
        <p14:creationId xmlns:p14="http://schemas.microsoft.com/office/powerpoint/2010/main" val="251655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37</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38</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39</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40</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43</a:t>
            </a:fld>
            <a:endParaRPr lang="en-US"/>
          </a:p>
        </p:txBody>
      </p:sp>
    </p:spTree>
    <p:extLst>
      <p:ext uri="{BB962C8B-B14F-4D97-AF65-F5344CB8AC3E}">
        <p14:creationId xmlns:p14="http://schemas.microsoft.com/office/powerpoint/2010/main" val="2108386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44</a:t>
            </a:fld>
            <a:endParaRPr lang="en-US"/>
          </a:p>
        </p:txBody>
      </p:sp>
    </p:spTree>
    <p:extLst>
      <p:ext uri="{BB962C8B-B14F-4D97-AF65-F5344CB8AC3E}">
        <p14:creationId xmlns:p14="http://schemas.microsoft.com/office/powerpoint/2010/main" val="6492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והמשאבים הקיימים</a:t>
            </a:r>
            <a:r>
              <a:rPr lang="en-US" dirty="0"/>
              <a:t>.</a:t>
            </a:r>
            <a:endParaRPr lang="he-IL" dirty="0"/>
          </a:p>
          <a:p>
            <a:pPr algn="r" rtl="1"/>
            <a:endParaRPr lang="en-US" dirty="0"/>
          </a:p>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פריסה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במקורות. זה יהיה מודול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 כלומר, במודול השני נסתכל על מאמץ מעבר מינימלי בין מצב למצב ובמודול השלישי נסתכל עוד קדימה. איך כדאי לי עכשיו להזיז כך שאקח בחשבון מה שיקרה בעוד 3 הזזות. </a:t>
            </a:r>
            <a:endParaRPr lang="en-US" sz="1200" dirty="0">
              <a:solidFill>
                <a:schemeClr val="tx1">
                  <a:lumMod val="85000"/>
                  <a:lumOff val="15000"/>
                </a:schemeClr>
              </a:solidFill>
              <a:latin typeface="DaunPenh" pitchFamily="2" charset="0"/>
              <a:cs typeface="DaunPenh" pitchFamily="2" charset="0"/>
            </a:endParaRPr>
          </a:p>
          <a:p>
            <a:pPr algn="just" rtl="1"/>
            <a:endParaRPr lang="en-US" dirty="0"/>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45</a:t>
            </a:fld>
            <a:endParaRPr lang="en-US"/>
          </a:p>
        </p:txBody>
      </p:sp>
    </p:spTree>
    <p:extLst>
      <p:ext uri="{BB962C8B-B14F-4D97-AF65-F5344CB8AC3E}">
        <p14:creationId xmlns:p14="http://schemas.microsoft.com/office/powerpoint/2010/main" val="528614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46</a:t>
            </a:fld>
            <a:endParaRPr lang="en-US"/>
          </a:p>
        </p:txBody>
      </p:sp>
    </p:spTree>
    <p:extLst>
      <p:ext uri="{BB962C8B-B14F-4D97-AF65-F5344CB8AC3E}">
        <p14:creationId xmlns:p14="http://schemas.microsoft.com/office/powerpoint/2010/main" val="1203644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dirty="0">
              <a:latin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DaunPenh" pitchFamily="2" charset="0"/>
                <a:cs typeface="DaunPenh" pitchFamily="2" charset="0"/>
              </a:rPr>
              <a:t>Run a dispersion model for </a:t>
            </a:r>
            <a:r>
              <a:rPr lang="en-US" sz="1400" b="1" i="0" dirty="0">
                <a:latin typeface="DaunPenh" pitchFamily="2" charset="0"/>
                <a:cs typeface="DaunPenh" pitchFamily="2" charset="0"/>
              </a:rPr>
              <a:t>X</a:t>
            </a:r>
            <a:r>
              <a:rPr lang="en-US" sz="1200" dirty="0">
                <a:latin typeface="DaunPenh" pitchFamily="2" charset="0"/>
                <a:cs typeface="DaunPenh" pitchFamily="2" charset="0"/>
              </a:rPr>
              <a:t> point-sources (we know their locations and </a:t>
            </a:r>
            <a:r>
              <a:rPr lang="en-US" sz="1200" b="1" dirty="0">
                <a:latin typeface="DaunPenh" pitchFamily="2" charset="0"/>
                <a:cs typeface="DaunPenh" pitchFamily="2" charset="0"/>
              </a:rPr>
              <a:t>average</a:t>
            </a:r>
            <a:r>
              <a:rPr lang="en-US" sz="1200" dirty="0">
                <a:latin typeface="DaunPenh" pitchFamily="2" charset="0"/>
                <a:cs typeface="DaunPenh" pitchFamily="2" charset="0"/>
              </a:rPr>
              <a:t> emission rates, but not their q(t))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Assume </a:t>
            </a:r>
            <a:r>
              <a:rPr lang="en-US" sz="1200" b="1" dirty="0">
                <a:latin typeface="DaunPenh" pitchFamily="2" charset="0"/>
                <a:cs typeface="DaunPenh" pitchFamily="2" charset="0"/>
              </a:rPr>
              <a:t>Y </a:t>
            </a:r>
            <a:r>
              <a:rPr lang="en-US" sz="1200" dirty="0">
                <a:latin typeface="DaunPenh" pitchFamily="2" charset="0"/>
                <a:cs typeface="DaunPenh" pitchFamily="2" charset="0"/>
              </a:rPr>
              <a:t>optional locations exist. Calculate concentrations of pollutant </a:t>
            </a:r>
            <a:r>
              <a:rPr lang="en-US" sz="1200" b="1" dirty="0">
                <a:latin typeface="DaunPenh" pitchFamily="2" charset="0"/>
                <a:cs typeface="DaunPenh" pitchFamily="2" charset="0"/>
              </a:rPr>
              <a:t>Z</a:t>
            </a:r>
            <a:r>
              <a:rPr lang="en-US" sz="1200" dirty="0">
                <a:latin typeface="DaunPenh" pitchFamily="2" charset="0"/>
                <a:cs typeface="DaunPenh" pitchFamily="2" charset="0"/>
              </a:rPr>
              <a:t> in each of these locations</a:t>
            </a:r>
          </a:p>
          <a:p>
            <a:pPr algn="r" rtl="1"/>
            <a:endParaRPr lang="en-US" sz="1200" dirty="0">
              <a:latin typeface="DaunPenh" pitchFamily="2" charset="0"/>
            </a:endParaRPr>
          </a:p>
          <a:p>
            <a:pPr algn="r" rtl="1"/>
            <a:endParaRPr lang="en-US" sz="1200" dirty="0">
              <a:latin typeface="DaunPenh" pitchFamily="2" charset="0"/>
            </a:endParaRPr>
          </a:p>
          <a:p>
            <a:pPr algn="r" rtl="1"/>
            <a:endParaRPr lang="en-US" sz="1200" dirty="0">
              <a:latin typeface="DaunPenh" pitchFamily="2" charset="0"/>
            </a:endParaRPr>
          </a:p>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47</a:t>
            </a:fld>
            <a:endParaRPr lang="en-US"/>
          </a:p>
        </p:txBody>
      </p:sp>
    </p:spTree>
    <p:extLst>
      <p:ext uri="{BB962C8B-B14F-4D97-AF65-F5344CB8AC3E}">
        <p14:creationId xmlns:p14="http://schemas.microsoft.com/office/powerpoint/2010/main" val="3081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חשוב לציין שכרגע כשאני אומרת "מציאת מקורות פליטה" אני מניחה שאני יודעת איפה מקורות הפליטה – מדובר בסך </a:t>
                </a:r>
                <a:r>
                  <a:rPr lang="he-IL" sz="1200" dirty="0" err="1"/>
                  <a:t>הכל</a:t>
                </a:r>
                <a:r>
                  <a:rPr lang="he-IL" sz="1200" dirty="0"/>
                  <a:t> במפעלים וגופים שכולם מכירים. והמטרה הסופית שלי להעריך את הפליטה הרגעית של המקורות האלו כדי להבין האם חרגו או לא מההיתר שלהם. </a:t>
                </a:r>
                <a:endParaRPr lang="en-US" sz="1200" dirty="0"/>
              </a:p>
              <a:p>
                <a:pPr marL="0" algn="r" defTabSz="914400" rtl="1" eaLnBrk="1" latinLnBrk="0" hangingPunct="1"/>
                <a:endParaRPr lang="en-US" dirty="0"/>
              </a:p>
              <a:p>
                <a:pPr marL="0" algn="r" defTabSz="914400" rtl="1" eaLnBrk="1" latinLnBrk="0" hangingPunct="1"/>
                <a:r>
                  <a:rPr lang="he-IL" dirty="0"/>
                  <a:t>בשלב הראשוני – אני מניחה תגובתיות זהה לכל הגזים. אני לא מבדילה בין גזים ומניחה שכל הגזים שנפלטים מהמפעלים, זהים. </a:t>
                </a:r>
              </a:p>
              <a:p>
                <a:pPr marL="0" algn="r" defTabSz="914400" rtl="1" eaLnBrk="1" latinLnBrk="0" hangingPunct="1"/>
                <a:r>
                  <a:rPr lang="he-IL" dirty="0"/>
                  <a:t>כמו כן – המפעלים כולם פולטים 0 או 1. </a:t>
                </a:r>
              </a:p>
              <a:p>
                <a:pPr marL="0" algn="r" defTabSz="914400" rtl="1" eaLnBrk="1" latinLnBrk="0" hangingPunct="1"/>
                <a:r>
                  <a:rPr lang="he-IL" dirty="0"/>
                  <a:t>כרגע אני יודעת שזו טעות, אבל זה קל יותר לחישוב ולמידה. אני אבחן מה גודל הטעות באנליזה א-</a:t>
                </a:r>
                <a:r>
                  <a:rPr lang="he-IL" dirty="0" err="1"/>
                  <a:t>פוסטריורית</a:t>
                </a:r>
                <a:r>
                  <a:rPr lang="he-IL" dirty="0"/>
                  <a:t>. כמה המודל שלי/מערך החיישנים שלי טוב במצבים כאלה או אחרים. </a:t>
                </a:r>
              </a:p>
              <a:p>
                <a:pPr marL="0" algn="r" defTabSz="914400" rtl="1" eaLnBrk="1" latinLnBrk="0" hangingPunct="1"/>
                <a:r>
                  <a:rPr lang="en-US" dirty="0"/>
                  <a:t>)</a:t>
                </a:r>
                <a:r>
                  <a:rPr lang="he-IL" dirty="0"/>
                  <a:t>כמו כן – התעלמות מרעש רקע. כאן </a:t>
                </a:r>
                <a:r>
                  <a:rPr lang="he-IL" dirty="0" err="1"/>
                  <a:t>הפיתרון</a:t>
                </a:r>
                <a:r>
                  <a:rPr lang="he-IL" dirty="0"/>
                  <a:t> יכול להיות פשוט יותר – אני יכולה להעריך את רמת רעש הרקע מסקר סביבתי מסוים ומספרית לחסר אותו כך שיחשב כקריאה רק מה שמעל הרעש הזה.)</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48</a:t>
            </a:fld>
            <a:endParaRPr lang="en-US"/>
          </a:p>
        </p:txBody>
      </p:sp>
    </p:spTree>
    <p:extLst>
      <p:ext uri="{BB962C8B-B14F-4D97-AF65-F5344CB8AC3E}">
        <p14:creationId xmlns:p14="http://schemas.microsoft.com/office/powerpoint/2010/main" val="1320540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יש פרמטרים בבורג לכל אחד מהדברים האלו. אני לא יודעת להסביר בדיוק את כל הנוסחאות. אבל יש קצב של </a:t>
            </a:r>
            <a:r>
              <a:rPr lang="he-IL" sz="1200" kern="1200" dirty="0" err="1">
                <a:solidFill>
                  <a:schemeClr val="tx1"/>
                </a:solidFill>
                <a:effectLst/>
                <a:latin typeface="+mn-lt"/>
                <a:ea typeface="+mn-ea"/>
                <a:cs typeface="+mn-cs"/>
              </a:rPr>
              <a:t>סלקשין</a:t>
            </a:r>
            <a:r>
              <a:rPr lang="he-IL" sz="1200" kern="1200" dirty="0">
                <a:solidFill>
                  <a:schemeClr val="tx1"/>
                </a:solidFill>
                <a:effectLst/>
                <a:latin typeface="+mn-lt"/>
                <a:ea typeface="+mn-ea"/>
                <a:cs typeface="+mn-cs"/>
              </a:rPr>
              <a:t> (מקדם טאו), יש שינויים בגודל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תוך כדי הריצה כדי לשמור על יחס קבוע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(4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49</a:t>
            </a:fld>
            <a:endParaRPr lang="en-US"/>
          </a:p>
        </p:txBody>
      </p:sp>
    </p:spTree>
    <p:extLst>
      <p:ext uri="{BB962C8B-B14F-4D97-AF65-F5344CB8AC3E}">
        <p14:creationId xmlns:p14="http://schemas.microsoft.com/office/powerpoint/2010/main" val="403373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12145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באופטימיזציה מרובת מטרות, יותר </a:t>
            </a:r>
            <a:r>
              <a:rPr lang="he-IL" sz="1200" dirty="0" err="1">
                <a:latin typeface="DaunPenh" pitchFamily="2" charset="0"/>
                <a:cs typeface="DaunPenh" pitchFamily="2" charset="0"/>
              </a:rPr>
              <a:t>מפונקצית</a:t>
            </a:r>
            <a:r>
              <a:rPr lang="he-IL" sz="1200" dirty="0">
                <a:latin typeface="DaunPenh" pitchFamily="2" charset="0"/>
                <a:cs typeface="DaunPenh" pitchFamily="2" charset="0"/>
              </a:rPr>
              <a:t>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a:t>
            </a:r>
            <a:r>
              <a:rPr lang="he-IL" sz="1200" dirty="0" err="1">
                <a:latin typeface="DaunPenh" pitchFamily="2" charset="0"/>
                <a:cs typeface="DaunPenh" pitchFamily="2" charset="0"/>
              </a:rPr>
              <a:t>בו"ז</a:t>
            </a:r>
            <a:r>
              <a:rPr lang="he-IL" sz="1200" dirty="0">
                <a:latin typeface="DaunPenh" pitchFamily="2" charset="0"/>
                <a:cs typeface="DaunPenh" pitchFamily="2" charset="0"/>
              </a:rPr>
              <a:t>. </a:t>
            </a:r>
            <a:r>
              <a:rPr lang="en-US" sz="1200" dirty="0">
                <a:latin typeface="DaunPenh" pitchFamily="2" charset="0"/>
                <a:cs typeface="DaunPenh" pitchFamily="2" charset="0"/>
              </a:rPr>
              <a:t>f1, f2</a:t>
            </a:r>
            <a:r>
              <a:rPr lang="he-IL" sz="1200" dirty="0">
                <a:latin typeface="DaunPenh" pitchFamily="2" charset="0"/>
                <a:cs typeface="DaunPenh" pitchFamily="2" charset="0"/>
              </a:rPr>
              <a:t> וכולי.</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X</a:t>
            </a:r>
            <a:r>
              <a:rPr lang="he-IL" sz="1200" dirty="0">
                <a:latin typeface="DaunPenh" pitchFamily="2" charset="0"/>
                <a:cs typeface="DaunPenh" pitchFamily="2" charset="0"/>
              </a:rPr>
              <a:t> הוא וקטור של משתני ההחלטה שלי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זה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המשתנים עליהם אנחנו עושים מניפולציות במהלך תהליך האופטימיזציה.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אבל,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והמטרות </a:t>
            </a:r>
            <a:r>
              <a:rPr lang="he-IL" sz="1200" b="1" u="sng" dirty="0">
                <a:latin typeface="DaunPenh" pitchFamily="2" charset="0"/>
                <a:cs typeface="DaunPenh" pitchFamily="2" charset="0"/>
              </a:rPr>
              <a:t>מתנגשות</a:t>
            </a:r>
            <a:r>
              <a:rPr lang="he-IL" sz="1200" dirty="0">
                <a:latin typeface="DaunPenh" pitchFamily="2" charset="0"/>
                <a:cs typeface="DaunPenh" pitchFamily="2" charset="0"/>
              </a:rPr>
              <a:t> זו עם זו, כמו לדוגמא שגיאה ומחיר ב</a:t>
            </a:r>
            <a:r>
              <a:rPr lang="en-US" sz="1200" dirty="0">
                <a:latin typeface="DaunPenh" pitchFamily="2" charset="0"/>
                <a:cs typeface="DaunPenh" pitchFamily="2" charset="0"/>
              </a:rPr>
              <a:t>2-obj-opt</a:t>
            </a:r>
            <a:r>
              <a:rPr lang="he-IL" sz="1200" dirty="0">
                <a:latin typeface="DaunPenh" pitchFamily="2" charset="0"/>
                <a:cs typeface="DaunPenh" pitchFamily="2" charset="0"/>
              </a:rPr>
              <a:t> (איור), אנחנו מקבלים סט של פתרונות </a:t>
            </a:r>
            <a:r>
              <a:rPr lang="he-IL" sz="1200" dirty="0" err="1">
                <a:latin typeface="DaunPenh" pitchFamily="2" charset="0"/>
                <a:cs typeface="DaunPenh" pitchFamily="2" charset="0"/>
              </a:rPr>
              <a:t>אופטמליים</a:t>
            </a:r>
            <a:r>
              <a:rPr lang="he-IL" sz="1200" dirty="0">
                <a:latin typeface="DaunPenh" pitchFamily="2" charset="0"/>
                <a:cs typeface="DaunPenh" pitchFamily="2" charset="0"/>
              </a:rPr>
              <a:t> שנקרא </a:t>
            </a:r>
            <a:r>
              <a:rPr lang="en-US" sz="1200" dirty="0">
                <a:latin typeface="DaunPenh" pitchFamily="2" charset="0"/>
                <a:cs typeface="DaunPenh" pitchFamily="2" charset="0"/>
              </a:rPr>
              <a:t>pareto-frontier</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בין הפתרונות האופטימליים קיים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 או עלות נמוכה ושגיאה גבוהה או עלות גבוהה ושגיאה נמוכה. באמצע, יש לנו דרגות שונות של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a:t>
            </a:r>
            <a:r>
              <a:rPr lang="he-IL" sz="1200" dirty="0" err="1">
                <a:latin typeface="DaunPenh" pitchFamily="2" charset="0"/>
                <a:cs typeface="DaunPenh" pitchFamily="2" charset="0"/>
              </a:rPr>
              <a:t>האובג'קטיבס</a:t>
            </a:r>
            <a:r>
              <a:rPr lang="he-IL" sz="1200" dirty="0">
                <a:latin typeface="DaunPenh" pitchFamily="2" charset="0"/>
                <a:cs typeface="DaunPenh" pitchFamily="2" charset="0"/>
              </a:rPr>
              <a:t> השונים.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3. הפתרונות האלו 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(בגלל שכל אחד מהפתרונות על החזית לא יכול </a:t>
            </a:r>
            <a:r>
              <a:rPr lang="en-US" sz="1200" dirty="0">
                <a:latin typeface="DaunPenh" pitchFamily="2" charset="0"/>
                <a:cs typeface="DaunPenh" pitchFamily="2" charset="0"/>
              </a:rPr>
              <a:t>to dominate</a:t>
            </a:r>
            <a:r>
              <a:rPr lang="he-IL" sz="1200" dirty="0">
                <a:latin typeface="DaunPenh" pitchFamily="2" charset="0"/>
                <a:cs typeface="DaunPenh" pitchFamily="2" charset="0"/>
              </a:rPr>
              <a:t> על פתרון אחר ש שעל החזית).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(באזור האפור נמצאים סט של פתרונות אפשריים לבעיה).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4.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ניתן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5. היתרון או היופי בשימוש באופטימיזציה מרובת מטרות היא שסט הפתרונות שמתקבל שמאפשר לבחון בו זמנית את כלל האלטרנטיבות. יש פה כלי שימושי למקבלי ההחלטות להבין איזה פתרון הם רוצים ליישם.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כמובן כדאי לציין שהבעיה שאנחנו רוצים לפתור כאן היא </a:t>
            </a:r>
            <a:r>
              <a:rPr lang="en-US" sz="1200" kern="1200" dirty="0">
                <a:solidFill>
                  <a:schemeClr val="tx1"/>
                </a:solidFill>
                <a:effectLst/>
                <a:latin typeface="+mn-lt"/>
                <a:ea typeface="+mn-ea"/>
                <a:cs typeface="+mn-cs"/>
              </a:rPr>
              <a:t>NP-hard</a:t>
            </a:r>
            <a:r>
              <a:rPr lang="he-IL" sz="1200" kern="1200" dirty="0">
                <a:solidFill>
                  <a:schemeClr val="tx1"/>
                </a:solidFill>
                <a:effectLst/>
                <a:latin typeface="+mn-lt"/>
                <a:ea typeface="+mn-ea"/>
                <a:cs typeface="+mn-cs"/>
              </a:rPr>
              <a:t> ולכן </a:t>
            </a:r>
            <a:r>
              <a:rPr lang="he-IL" sz="1200" dirty="0">
                <a:solidFill>
                  <a:srgbClr val="000000"/>
                </a:solidFill>
                <a:latin typeface="DaunPenh" pitchFamily="2" charset="0"/>
                <a:cs typeface="DaunPenh" pitchFamily="2" charset="0"/>
              </a:rPr>
              <a:t>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ולכן, מעבר לגודל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והם יודעים להפיק פתרונות אופטימליים, או קרובים מספיק לאופטימליים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היוריסטיקה שאלגוריתמים אבולוציוניים משתמשים בה </a:t>
            </a:r>
            <a:r>
              <a:rPr lang="he-IL" sz="1200" dirty="0">
                <a:solidFill>
                  <a:srgbClr val="000000"/>
                </a:solidFill>
                <a:latin typeface="DaunPenh" pitchFamily="2" charset="0"/>
                <a:cs typeface="DaunPenh" pitchFamily="2" charset="0"/>
              </a:rPr>
              <a:t>קיבלה השראה מתורת האבולוציה.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a:t>
            </a:r>
            <a:r>
              <a:rPr lang="he-IL" sz="1200" kern="1200" dirty="0" err="1">
                <a:solidFill>
                  <a:schemeClr val="tx1"/>
                </a:solidFill>
                <a:effectLst/>
                <a:latin typeface="+mn-lt"/>
                <a:ea typeface="+mn-ea"/>
                <a:cs typeface="+mn-cs"/>
              </a:rPr>
              <a:t>סכימה</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האלגוריתם מתחיל בייצור אקראי של סט של פתרונות אפשריים. הם אוכלוסיית החיפוש כרגע. ואז, נכנסים ללולאה של בחירת זוג או יותר של פתרונות (הורים) מאוכלוסיית החיפוש, יישום של אופרטור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(שיחלוף בעברית). (גם מוטציה וגם </a:t>
            </a:r>
            <a:r>
              <a:rPr lang="he-IL" sz="1200" kern="1200" dirty="0" err="1">
                <a:solidFill>
                  <a:schemeClr val="tx1"/>
                </a:solidFill>
                <a:effectLst/>
                <a:latin typeface="+mn-lt"/>
                <a:ea typeface="+mn-ea"/>
                <a:cs typeface="+mn-cs"/>
              </a:rPr>
              <a:t>קרוסאובר</a:t>
            </a:r>
            <a:r>
              <a:rPr lang="he-IL" sz="1200" kern="1200" dirty="0">
                <a:solidFill>
                  <a:schemeClr val="tx1"/>
                </a:solidFill>
                <a:effectLst/>
                <a:latin typeface="+mn-lt"/>
                <a:ea typeface="+mn-ea"/>
                <a:cs typeface="+mn-cs"/>
              </a:rPr>
              <a:t> הם סוג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כדי לייצר צאצאים = פתרונות חדשים. בכל פעם שנוצרים פתרונות חדשים, מתעדכנת אוכלוסיית החיפוש באמצעות הפעלה של אסטרטגיית החלפה מסוימת. פתרונות פחות טובים מוצאים מאוכלוסיית החיפוש, ופתרונות טובים נשארים. הלולאה הזאת בדרך כלל מסתיימת בסוף </a:t>
            </a:r>
            <a:r>
              <a:rPr lang="en-US" sz="1200" kern="1200" dirty="0">
                <a:solidFill>
                  <a:schemeClr val="tx1"/>
                </a:solidFill>
                <a:effectLst/>
                <a:latin typeface="+mn-lt"/>
                <a:ea typeface="+mn-ea"/>
                <a:cs typeface="+mn-cs"/>
              </a:rPr>
              <a:t>NF</a:t>
            </a:r>
            <a:r>
              <a:rPr lang="he-IL" sz="1200" kern="1200" dirty="0" err="1">
                <a:solidFill>
                  <a:schemeClr val="tx1"/>
                </a:solidFill>
                <a:effectLst/>
                <a:latin typeface="+mn-lt"/>
                <a:ea typeface="+mn-ea"/>
                <a:cs typeface="+mn-cs"/>
              </a:rPr>
              <a:t>E</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שהוגדר מראש. האסטרטגיות של כל אחד מהתהליכים האלו שונות בכל אלגוריתם.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3. ה-</a:t>
            </a:r>
            <a:r>
              <a:rPr lang="en-US" sz="1200" kern="1200" dirty="0">
                <a:solidFill>
                  <a:schemeClr val="tx1"/>
                </a:solidFill>
                <a:effectLst/>
                <a:latin typeface="+mn-lt"/>
                <a:ea typeface="+mn-ea"/>
                <a:cs typeface="+mn-cs"/>
              </a:rPr>
              <a:t>Borg</a:t>
            </a:r>
            <a:r>
              <a:rPr lang="he-IL" sz="1200" kern="1200" dirty="0">
                <a:solidFill>
                  <a:schemeClr val="tx1"/>
                </a:solidFill>
                <a:effectLst/>
                <a:latin typeface="+mn-lt"/>
                <a:ea typeface="+mn-ea"/>
                <a:cs typeface="+mn-cs"/>
              </a:rPr>
              <a:t>, מיישם כמה תהליכים שהופכים אותו </a:t>
            </a:r>
            <a:r>
              <a:rPr lang="he-IL" sz="1200" kern="1200" dirty="0" err="1">
                <a:solidFill>
                  <a:schemeClr val="tx1"/>
                </a:solidFill>
                <a:effectLst/>
                <a:latin typeface="+mn-lt"/>
                <a:ea typeface="+mn-ea"/>
                <a:cs typeface="+mn-cs"/>
              </a:rPr>
              <a:t>לאופטימייזר</a:t>
            </a:r>
            <a:r>
              <a:rPr lang="he-IL" sz="1200" kern="1200" dirty="0">
                <a:solidFill>
                  <a:schemeClr val="tx1"/>
                </a:solidFill>
                <a:effectLst/>
                <a:latin typeface="+mn-lt"/>
                <a:ea typeface="+mn-ea"/>
                <a:cs typeface="+mn-cs"/>
              </a:rPr>
              <a:t> די טוב.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1. אפסילון </a:t>
            </a:r>
            <a:r>
              <a:rPr lang="he-IL" sz="1200" kern="1200" dirty="0" err="1">
                <a:solidFill>
                  <a:schemeClr val="tx1"/>
                </a:solidFill>
                <a:effectLst/>
                <a:latin typeface="+mn-lt"/>
                <a:ea typeface="+mn-ea"/>
                <a:cs typeface="+mn-cs"/>
              </a:rPr>
              <a:t>דומיננס</a:t>
            </a:r>
            <a:r>
              <a:rPr lang="he-IL" sz="1200" kern="1200" dirty="0">
                <a:solidFill>
                  <a:schemeClr val="tx1"/>
                </a:solidFill>
                <a:effectLst/>
                <a:latin typeface="+mn-lt"/>
                <a:ea typeface="+mn-ea"/>
                <a:cs typeface="+mn-cs"/>
              </a:rPr>
              <a:t> – בנוסף לסט הפתרונות הקיימים </a:t>
            </a:r>
            <a:r>
              <a:rPr lang="he-IL" sz="1200" kern="1200" dirty="0" err="1">
                <a:solidFill>
                  <a:schemeClr val="tx1"/>
                </a:solidFill>
                <a:effectLst/>
                <a:latin typeface="+mn-lt"/>
                <a:ea typeface="+mn-ea"/>
                <a:cs typeface="+mn-cs"/>
              </a:rPr>
              <a:t>באוכלוסיה</a:t>
            </a:r>
            <a:r>
              <a:rPr lang="he-IL" sz="1200" kern="1200" dirty="0">
                <a:solidFill>
                  <a:schemeClr val="tx1"/>
                </a:solidFill>
                <a:effectLst/>
                <a:latin typeface="+mn-lt"/>
                <a:ea typeface="+mn-ea"/>
                <a:cs typeface="+mn-cs"/>
              </a:rPr>
              <a:t>, יש לי </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פתרונות </a:t>
            </a:r>
            <a:r>
              <a:rPr lang="he-IL" sz="1200" kern="1200" dirty="0" err="1">
                <a:solidFill>
                  <a:schemeClr val="tx1"/>
                </a:solidFill>
                <a:effectLst/>
                <a:latin typeface="+mn-lt"/>
                <a:ea typeface="+mn-ea"/>
                <a:cs typeface="+mn-cs"/>
              </a:rPr>
              <a:t>נונ-דומינייאד</a:t>
            </a:r>
            <a:r>
              <a:rPr lang="he-IL" sz="1200" kern="1200" dirty="0">
                <a:solidFill>
                  <a:schemeClr val="tx1"/>
                </a:solidFill>
                <a:effectLst/>
                <a:latin typeface="+mn-lt"/>
                <a:ea typeface="+mn-ea"/>
                <a:cs typeface="+mn-cs"/>
              </a:rPr>
              <a:t>, שאליו מועברים כל אותם פתרונות שמצאתי בינתיים כאופטימליים. האפסילון הוא רזולוציה מינימלית של הפתרונות והוא יקבע את גודל הארכיון של הפתרונות. את האפסילון אני קובעת, לפי היכרותי עם הבעיה.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((בעצם בכל פעם שנוצר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(צאצא) מתרחש תהליך עדכון של ה</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בתהליך העדכון, כל פתרון פחות טוב </a:t>
            </a:r>
            <a:r>
              <a:rPr lang="he-IL" sz="1200" kern="1200" dirty="0" err="1">
                <a:solidFill>
                  <a:schemeClr val="tx1"/>
                </a:solidFill>
                <a:effectLst/>
                <a:latin typeface="+mn-lt"/>
                <a:ea typeface="+mn-ea"/>
                <a:cs typeface="+mn-cs"/>
              </a:rPr>
              <a:t>מהפיתרון</a:t>
            </a:r>
            <a:r>
              <a:rPr lang="he-IL" sz="1200" kern="1200" dirty="0">
                <a:solidFill>
                  <a:schemeClr val="tx1"/>
                </a:solidFill>
                <a:effectLst/>
                <a:latin typeface="+mn-lt"/>
                <a:ea typeface="+mn-ea"/>
                <a:cs typeface="+mn-cs"/>
              </a:rPr>
              <a:t> החדש המוצע עף </a:t>
            </a:r>
            <a:r>
              <a:rPr lang="he-IL" sz="1200" kern="1200" dirty="0" err="1">
                <a:solidFill>
                  <a:schemeClr val="tx1"/>
                </a:solidFill>
                <a:effectLst/>
                <a:latin typeface="+mn-lt"/>
                <a:ea typeface="+mn-ea"/>
                <a:cs typeface="+mn-cs"/>
              </a:rPr>
              <a:t>מהארקייב</a:t>
            </a:r>
            <a:r>
              <a:rPr lang="he-IL" sz="1200" kern="1200" dirty="0">
                <a:solidFill>
                  <a:schemeClr val="tx1"/>
                </a:solidFill>
                <a:effectLst/>
                <a:latin typeface="+mn-lt"/>
                <a:ea typeface="+mn-ea"/>
                <a:cs typeface="+mn-cs"/>
              </a:rPr>
              <a:t> והחדש נכנס. אם מצאתי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טוב יותר מהחדש, החדש לא נכנס. ))</a:t>
            </a:r>
          </a:p>
          <a:p>
            <a:pPr algn="r" rtl="1"/>
            <a:r>
              <a:rPr lang="he-IL" sz="1200" kern="1200" dirty="0">
                <a:solidFill>
                  <a:schemeClr val="tx1"/>
                </a:solidFill>
                <a:effectLst/>
                <a:latin typeface="+mn-lt"/>
                <a:ea typeface="+mn-ea"/>
                <a:cs typeface="+mn-cs"/>
              </a:rPr>
              <a:t>((הבורג מיישם וריאציה של עיקרון זה שנקראת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קיימת הוכחת התכנסות ל"</a:t>
            </a:r>
            <a:r>
              <a:rPr lang="en-US" sz="1200" kern="1200" dirty="0">
                <a:solidFill>
                  <a:schemeClr val="tx1"/>
                </a:solidFill>
                <a:effectLst/>
                <a:latin typeface="+mn-lt"/>
                <a:ea typeface="+mn-ea"/>
                <a:cs typeface="+mn-cs"/>
              </a:rPr>
              <a:t>true pareto front</a:t>
            </a:r>
            <a:r>
              <a:rPr lang="he-IL" sz="1200" kern="1200" dirty="0">
                <a:solidFill>
                  <a:schemeClr val="tx1"/>
                </a:solidFill>
                <a:effectLst/>
                <a:latin typeface="+mn-lt"/>
                <a:ea typeface="+mn-ea"/>
                <a:cs typeface="+mn-cs"/>
              </a:rPr>
              <a:t>" לאלגוריתמים שמשתמשים בתכונה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כן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3. </a:t>
            </a: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בתהליך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ועוברים מוטציה (</a:t>
            </a:r>
            <a:r>
              <a:rPr lang="he-IL" sz="1200" kern="1200" dirty="0" err="1">
                <a:solidFill>
                  <a:schemeClr val="tx1"/>
                </a:solidFill>
                <a:effectLst/>
                <a:latin typeface="+mn-lt"/>
                <a:ea typeface="+mn-ea"/>
                <a:cs typeface="+mn-cs"/>
              </a:rPr>
              <a:t>יוניפורמית</a:t>
            </a:r>
            <a:r>
              <a:rPr lang="he-IL" sz="1200" kern="1200" dirty="0">
                <a:solidFill>
                  <a:schemeClr val="tx1"/>
                </a:solidFill>
                <a:effectLst/>
                <a:latin typeface="+mn-lt"/>
                <a:ea typeface="+mn-ea"/>
                <a:cs typeface="+mn-cs"/>
              </a:rPr>
              <a:t>).וככה אנחנו לא מתרחקים יותר מידי מהכיוון הכללי, אבל כן יוצאים מהמינימום המקומי.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((בתהליך הזה הבורג עושה גם אדפטציה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r>
              <a:rPr lang="he-IL" sz="1200" kern="1200" dirty="0" err="1">
                <a:solidFill>
                  <a:schemeClr val="tx1"/>
                </a:solidFill>
                <a:effectLst/>
                <a:latin typeface="+mn-lt"/>
                <a:ea typeface="+mn-ea"/>
                <a:cs typeface="+mn-cs"/>
              </a:rPr>
              <a:t>ריסטרט</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4. הבורג יודע בצורה דינמית לשנות את </a:t>
            </a:r>
            <a:r>
              <a:rPr lang="he-IL" sz="1200" kern="1200" dirty="0" err="1">
                <a:solidFill>
                  <a:schemeClr val="tx1"/>
                </a:solidFill>
                <a:effectLst/>
                <a:latin typeface="+mn-lt"/>
                <a:ea typeface="+mn-ea"/>
                <a:cs typeface="+mn-cs"/>
              </a:rPr>
              <a:t>אופרטורי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שבשימוש ולתת משקל גדול יותר לאלו שמאיצים את תהליך ההתכנסות. בעצם קשה לדעת א-</a:t>
            </a:r>
            <a:r>
              <a:rPr lang="he-IL" sz="1200" kern="1200" dirty="0" err="1">
                <a:solidFill>
                  <a:schemeClr val="tx1"/>
                </a:solidFill>
                <a:effectLst/>
                <a:latin typeface="+mn-lt"/>
                <a:ea typeface="+mn-ea"/>
                <a:cs typeface="+mn-cs"/>
              </a:rPr>
              <a:t>פריורית</a:t>
            </a:r>
            <a:r>
              <a:rPr lang="he-IL" sz="1200" kern="1200" dirty="0">
                <a:solidFill>
                  <a:schemeClr val="tx1"/>
                </a:solidFill>
                <a:effectLst/>
                <a:latin typeface="+mn-lt"/>
                <a:ea typeface="+mn-ea"/>
                <a:cs typeface="+mn-cs"/>
              </a:rPr>
              <a:t> איזה אופרטור יהיה הכי מתאים לבעיה ולכן זה הגיוני. אופרטורים שמייצרים צאצאים מוצלחים יותר מקבלים פידבק חיובי על ידי הגדלת ההסתברות שהצאצא הבא ייוצר מאופרטורים אלו. כל כמה זמן, סופרים את מספר הפתרונות בארכיון שנוצרו כתוצאה מאופרטור כזה או אחר (כלומר הרבה=האופרטור הזה די מוצלח) ומעדכנים את ההסתברויות בהתאם. לא מגיעים להסתברות אפס כדי לא לאבד אותם.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אדום = הורים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בנוסף, צאצאים שיוצרו בעזרת האופרטורים האלו עוברים מוטציה בעזרת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a:t>
            </a:r>
          </a:p>
          <a:p>
            <a:pPr algn="r" rtl="1"/>
            <a:endParaRPr lang="he-IL" sz="1200"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l" rtl="0"/>
            <a:r>
              <a:rPr lang="en-US" sz="1200" i="1"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i="1"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אחד היתרונות של אלגוריתמים </a:t>
            </a:r>
            <a:r>
              <a:rPr lang="he-IL" sz="1200" kern="1200" dirty="0" err="1">
                <a:solidFill>
                  <a:schemeClr val="tx1"/>
                </a:solidFill>
                <a:effectLst/>
                <a:latin typeface="+mn-lt"/>
                <a:ea typeface="+mn-ea"/>
                <a:cs typeface="+mn-cs"/>
              </a:rPr>
              <a:t>אבולוציונייים</a:t>
            </a:r>
            <a:r>
              <a:rPr lang="he-IL" sz="1200" kern="1200" dirty="0">
                <a:solidFill>
                  <a:schemeClr val="tx1"/>
                </a:solidFill>
                <a:effectLst/>
                <a:latin typeface="+mn-lt"/>
                <a:ea typeface="+mn-ea"/>
                <a:cs typeface="+mn-cs"/>
              </a:rPr>
              <a:t> והסיבה שהם טובים בפתרון בעיות עם מטרות מרובות היא היכולת שלהם לשמור על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של פתרונות מגוונים.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בורג -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לבורג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 </a:t>
            </a:r>
            <a:r>
              <a:rPr lang="en-US" sz="1200" dirty="0">
                <a:solidFill>
                  <a:srgbClr val="000000"/>
                </a:solidFill>
                <a:latin typeface="DaunPenh" pitchFamily="2" charset="0"/>
                <a:cs typeface="DaunPenh" pitchFamily="2" charset="0"/>
              </a:rPr>
              <a:t>Simulating annealing</a:t>
            </a:r>
            <a:r>
              <a:rPr lang="he-IL" sz="1200" dirty="0">
                <a:solidFill>
                  <a:srgbClr val="000000"/>
                </a:solidFill>
                <a:latin typeface="DaunPenh" pitchFamily="2" charset="0"/>
                <a:cs typeface="DaunPenh" pitchFamily="2" charset="0"/>
              </a:rPr>
              <a:t> למשל, לקחה את ההשראה שלה מתהליך ליבון/חימום חומר (מתכת, זכוכית) כאשר מחממים אותו ונותנים לו להתקרר לאט. המרחק של נקודה רנדומלית שמיוצרת בכל </a:t>
            </a:r>
            <a:r>
              <a:rPr lang="he-IL" sz="1200" dirty="0" err="1">
                <a:solidFill>
                  <a:srgbClr val="000000"/>
                </a:solidFill>
                <a:latin typeface="DaunPenh" pitchFamily="2" charset="0"/>
                <a:cs typeface="DaunPenh" pitchFamily="2" charset="0"/>
              </a:rPr>
              <a:t>איטרציה</a:t>
            </a:r>
            <a:r>
              <a:rPr lang="he-IL" sz="1200" dirty="0">
                <a:solidFill>
                  <a:srgbClr val="000000"/>
                </a:solidFill>
                <a:latin typeface="DaunPenh" pitchFamily="2" charset="0"/>
                <a:cs typeface="DaunPenh" pitchFamily="2" charset="0"/>
              </a:rPr>
              <a:t> מהנקודה בה נמצאים כרגע נקבע לפי הטמפרטורה. בהתחלה </a:t>
            </a:r>
            <a:r>
              <a:rPr lang="he-IL" sz="1200" dirty="0" err="1">
                <a:solidFill>
                  <a:srgbClr val="000000"/>
                </a:solidFill>
                <a:latin typeface="DaunPenh" pitchFamily="2" charset="0"/>
                <a:cs typeface="DaunPenh" pitchFamily="2" charset="0"/>
              </a:rPr>
              <a:t>מפחשים</a:t>
            </a:r>
            <a:r>
              <a:rPr lang="he-IL" sz="1200" dirty="0">
                <a:solidFill>
                  <a:srgbClr val="000000"/>
                </a:solidFill>
                <a:latin typeface="DaunPenh" pitchFamily="2" charset="0"/>
                <a:cs typeface="DaunPenh" pitchFamily="2" charset="0"/>
              </a:rPr>
              <a:t> רחוק לכל הכיוונים ואז מתכנסים. מקבלים נקודות שמשפרות את </a:t>
            </a:r>
            <a:r>
              <a:rPr lang="he-IL" sz="1200" dirty="0" err="1">
                <a:solidFill>
                  <a:srgbClr val="000000"/>
                </a:solidFill>
                <a:latin typeface="DaunPenh" pitchFamily="2" charset="0"/>
                <a:cs typeface="DaunPenh" pitchFamily="2" charset="0"/>
              </a:rPr>
              <a:t>האובג'קטיב</a:t>
            </a:r>
            <a:r>
              <a:rPr lang="he-IL" sz="1200" dirty="0">
                <a:solidFill>
                  <a:srgbClr val="000000"/>
                </a:solidFill>
                <a:latin typeface="DaunPenh" pitchFamily="2" charset="0"/>
                <a:cs typeface="DaunPenh" pitchFamily="2" charset="0"/>
              </a:rPr>
              <a:t> אבל גם חלק שלא וככה מאפשרים לא להיתקע במינימום לוקאלי.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(גם דטרמיניסטי) – בטוח לא סביר. </a:t>
            </a:r>
            <a:endParaRPr lang="en-US"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58939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ננסה להגדיר תחילה את הבעיה בצורה הכללית ביותר.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a:t>
            </a:r>
            <a:r>
              <a:rPr lang="he-IL" sz="1200" b="1" u="sng" dirty="0">
                <a:latin typeface="DaunPenh" pitchFamily="2" charset="0"/>
                <a:cs typeface="DaunPenh" pitchFamily="2" charset="0"/>
              </a:rPr>
              <a:t>שמתנגשות</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((אנחנו רוצים למצוא סט של פתרונות אופטימליים לפריסת חיישנים במרחב, כך שיכולות האיתור של חריגה בפליטות של מקורות נקודתיים (ידועים) הן הטובות ביותר, בהינתן המשאבים הקיימים.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למקסם את היכולת לאתר חריגות בפליטה של מזהם ממקור נקודתי</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אגע בזה לעומק עוד מעט.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אני מגדירה מראש את הנקודות במרחב שמתאימות לפריסת 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ולכן 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שלי של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r>
              <a:rPr lang="he-IL" sz="1200" dirty="0" err="1">
                <a:latin typeface="DaunPenh" pitchFamily="2" charset="0"/>
                <a:cs typeface="DaunPenh" pitchFamily="2" charset="0"/>
              </a:rPr>
              <a:t>X</a:t>
            </a:r>
            <a:r>
              <a:rPr lang="he-IL" sz="1200" dirty="0">
                <a:latin typeface="DaunPenh" pitchFamily="2" charset="0"/>
                <a:cs typeface="DaunPenh" pitchFamily="2" charset="0"/>
              </a:rPr>
              <a:t>) הוא </a:t>
            </a:r>
            <a:r>
              <a:rPr lang="en-US" sz="1200" dirty="0">
                <a:latin typeface="DaunPenh" pitchFamily="2" charset="0"/>
                <a:cs typeface="DaunPenh" pitchFamily="2" charset="0"/>
              </a:rPr>
              <a:t>L</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שלנו ה-</a:t>
            </a:r>
            <a:r>
              <a:rPr lang="en-US" sz="1200" dirty="0">
                <a:latin typeface="DaunPenh" pitchFamily="2" charset="0"/>
                <a:cs typeface="DaunPenh" pitchFamily="2" charset="0"/>
              </a:rPr>
              <a:t>decision variables </a:t>
            </a:r>
            <a:r>
              <a:rPr lang="he-IL" sz="1200" dirty="0">
                <a:latin typeface="DaunPenh" pitchFamily="2" charset="0"/>
                <a:cs typeface="DaunPenh" pitchFamily="2" charset="0"/>
              </a:rPr>
              <a:t> הם בינאריים, יכולים להיות אפס או אחד. אחד – פרסתי חיישן, אפס – לא פרסתי.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מרחב המשתנים (אומגה) הוא הסט של כל </a:t>
            </a:r>
            <a:r>
              <a:rPr lang="he-IL" sz="1200" dirty="0" err="1">
                <a:latin typeface="DaunPenh" pitchFamily="2" charset="0"/>
                <a:cs typeface="DaunPenh" pitchFamily="2" charset="0"/>
              </a:rPr>
              <a:t>וקטורי</a:t>
            </a:r>
            <a:r>
              <a:rPr lang="he-IL" sz="1200" dirty="0">
                <a:latin typeface="DaunPenh" pitchFamily="2" charset="0"/>
                <a:cs typeface="DaunPenh" pitchFamily="2" charset="0"/>
              </a:rPr>
              <a:t> ה-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האפשריים.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הקונסטריינס</a:t>
            </a:r>
            <a:r>
              <a:rPr lang="he-IL" sz="1200" dirty="0">
                <a:latin typeface="DaunPenh" pitchFamily="2" charset="0"/>
                <a:cs typeface="DaunPenh" pitchFamily="2" charset="0"/>
              </a:rPr>
              <a:t> יכולים להגביל לי את מרחב החיפוש על ידי שלילת פתרונות ממרחב הפתרונות שהם לא ישימים או לא אפשריים.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he-IL" dirty="0"/>
          </a:p>
          <a:p>
            <a:pPr marL="0" algn="r" defTabSz="914400" rtl="1" eaLnBrk="1" latinLnBrk="0" hangingPunct="1"/>
            <a:r>
              <a:rPr lang="he-IL" dirty="0"/>
              <a:t>מה גודל מרחב הפתרונות אחרי שהפעלתי את </a:t>
            </a:r>
            <a:r>
              <a:rPr lang="he-IL" dirty="0" err="1"/>
              <a:t>הקונסטריינס</a:t>
            </a:r>
            <a:r>
              <a:rPr lang="he-IL" dirty="0"/>
              <a:t>? אני חושבת שזה </a:t>
            </a:r>
          </a:p>
          <a:p>
            <a:pPr marL="0" algn="r" defTabSz="914400" rtl="1" eaLnBrk="1" latinLnBrk="0" hangingPunct="1"/>
            <a:r>
              <a:rPr lang="en-US" dirty="0"/>
              <a:t>100 choose 400 plus 99 choose 400 plus 98 choose 400…. 2 choose 400</a:t>
            </a:r>
            <a:endParaRPr lang="he-IL" dirty="0"/>
          </a:p>
          <a:p>
            <a:pPr marL="0" algn="r" defTabSz="914400" rtl="1" eaLnBrk="1" latinLnBrk="0" hangingPunct="1"/>
            <a:endParaRPr lang="he-IL" dirty="0"/>
          </a:p>
          <a:p>
            <a:pPr marL="0" algn="r" defTabSz="914400" rtl="1" eaLnBrk="1" latinLnBrk="0" hangingPunct="1"/>
            <a:r>
              <a:rPr lang="he-IL" sz="1200" dirty="0">
                <a:latin typeface="DaunPenh" pitchFamily="2" charset="0"/>
                <a:cs typeface="DaunPenh" pitchFamily="2" charset="0"/>
              </a:rPr>
              <a:t>יש בעיות שגודל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משתני ההחלטה יכול להשתנות תוך כדי אבל לרוב הוא קבוע. </a:t>
            </a:r>
            <a:endParaRPr lang="he-IL" dirty="0"/>
          </a:p>
          <a:p>
            <a:pPr marL="0" algn="r" defTabSz="914400" rtl="1" eaLnBrk="1" latinLnBrk="0" hangingPunct="1"/>
            <a:r>
              <a:rPr lang="en-US" dirty="0"/>
              <a:t>﻿The set of all decision variables in </a:t>
            </a:r>
            <a:r>
              <a:rPr lang="el-GR" dirty="0" err="1"/>
              <a:t>Ω</a:t>
            </a:r>
            <a:r>
              <a:rPr lang="el-GR" dirty="0"/>
              <a:t> </a:t>
            </a:r>
            <a:r>
              <a:rPr lang="en-US" dirty="0"/>
              <a:t>which are feasible (i.e., satisfy all constraints) define the feasible region, </a:t>
            </a:r>
            <a:r>
              <a:rPr lang="el-GR" dirty="0"/>
              <a:t>Λ</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187455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בסימולציה שעשינו בינתיים, לקחנו אזור של ק"מ על ק"מ עם 5 מקורות נקודתיים בגובה 10 מטרים.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err="1">
                    <a:solidFill>
                      <a:schemeClr val="tx1"/>
                    </a:solidFill>
                    <a:effectLst/>
                    <a:latin typeface="+mn-lt"/>
                    <a:ea typeface="+mn-ea"/>
                    <a:cs typeface="+mn-cs"/>
                  </a:rPr>
                  <a:t>N</a:t>
                </a:r>
                <a:r>
                  <a:rPr lang="he-IL" sz="1200" kern="1200" dirty="0">
                    <a:solidFill>
                      <a:schemeClr val="tx1"/>
                    </a:solidFill>
                    <a:effectLst/>
                    <a:latin typeface="+mn-lt"/>
                    <a:ea typeface="+mn-ea"/>
                    <a:cs typeface="+mn-cs"/>
                  </a:rPr>
                  <a:t> – מספר המקורות באזור, מסומן בעיגול אדום. 5 מקורות בסימולציה הזאת.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
                </a:r>
                <a:r>
                  <a:rPr lang="he-IL" sz="1200" kern="1200" dirty="0">
                    <a:solidFill>
                      <a:schemeClr val="tx1"/>
                    </a:solidFill>
                    <a:effectLst/>
                    <a:latin typeface="+mn-lt"/>
                    <a:ea typeface="+mn-ea"/>
                    <a:cs typeface="+mn-cs"/>
                  </a:rPr>
                  <a:t> – מספר המיקומים האופציונליים. כ-400 בסימולציה הזאת (אחרי שהורדנו רדיוס סביב המקור).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הנחנו שלכל מקור יש קצב פליטה ממוצע של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יודעת שהמצב המטאורולוגי הוא ה</a:t>
                </a:r>
                <a:r>
                  <a:rPr lang="en-US" sz="1200" kern="1200" dirty="0">
                    <a:solidFill>
                      <a:schemeClr val="tx1"/>
                    </a:solidFill>
                    <a:effectLst/>
                    <a:latin typeface="+mn-lt"/>
                    <a:ea typeface="+mn-ea"/>
                    <a:cs typeface="+mn-cs"/>
                  </a:rPr>
                  <a:t>tuple</a:t>
                </a:r>
                <a:r>
                  <a:rPr lang="he-IL" sz="1200" kern="1200" dirty="0">
                    <a:solidFill>
                      <a:schemeClr val="tx1"/>
                    </a:solidFill>
                    <a:effectLst/>
                    <a:latin typeface="+mn-lt"/>
                    <a:ea typeface="+mn-ea"/>
                    <a:cs typeface="+mn-cs"/>
                  </a:rPr>
                  <a:t> הבא – מהירות רוח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כיוון מערבי, יציבות מסוג </a:t>
                </a: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סלייטלי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אנסטייבל</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אני יכולה לייצר מפת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סטייט של הריכוזים שיהיו במרחב</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בעזרת </a:t>
                </a:r>
                <a:r>
                  <a:rPr lang="en-US" sz="1200" kern="1200" dirty="0">
                    <a:solidFill>
                      <a:schemeClr val="tx1"/>
                    </a:solidFill>
                    <a:effectLst/>
                    <a:latin typeface="+mn-lt"/>
                    <a:ea typeface="+mn-ea"/>
                    <a:cs typeface="+mn-cs"/>
                  </a:rPr>
                  <a:t>Pollution transfer function</a:t>
                </a:r>
                <a:r>
                  <a:rPr lang="he-IL" sz="1200" kern="1200" dirty="0">
                    <a:solidFill>
                      <a:schemeClr val="tx1"/>
                    </a:solidFill>
                    <a:effectLst/>
                    <a:latin typeface="+mn-lt"/>
                    <a:ea typeface="+mn-ea"/>
                    <a:cs typeface="+mn-cs"/>
                  </a:rPr>
                  <a:t>, במקרה שלנו מודל </a:t>
                </a:r>
                <a:r>
                  <a:rPr lang="he-IL" sz="1200" kern="1200" dirty="0" err="1">
                    <a:solidFill>
                      <a:schemeClr val="tx1"/>
                    </a:solidFill>
                    <a:effectLst/>
                    <a:latin typeface="+mn-lt"/>
                    <a:ea typeface="+mn-ea"/>
                    <a:cs typeface="+mn-cs"/>
                  </a:rPr>
                  <a:t>גאוסי</a:t>
                </a:r>
                <a:r>
                  <a:rPr lang="he-IL" sz="1200" kern="1200" dirty="0">
                    <a:solidFill>
                      <a:schemeClr val="tx1"/>
                    </a:solidFill>
                    <a:effectLst/>
                    <a:latin typeface="+mn-lt"/>
                    <a:ea typeface="+mn-ea"/>
                    <a:cs typeface="+mn-cs"/>
                  </a:rPr>
                  <a:t> שאגע בו עוד מעט.</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רוצה לצאת ולפרוס כרגע חיישנים במרחב.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איפה כדאי לי לפרוס אותם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r" defTabSz="914400" rtl="1" eaLnBrk="1" latinLnBrk="0" hangingPunct="1"/>
                <a:r>
                  <a:rPr lang="he-IL" dirty="0"/>
                  <a:t>למה לא שמים חיישנים על הארובה ? </a:t>
                </a:r>
              </a:p>
              <a:p>
                <a:pPr marL="171450" indent="-171450" algn="r" defTabSz="914400" rtl="1" eaLnBrk="1" latinLnBrk="0" hangingPunct="1">
                  <a:buFontTx/>
                  <a:buChar char="-"/>
                </a:pPr>
                <a:r>
                  <a:rPr lang="he-IL" dirty="0"/>
                  <a:t>גם כי הרגולטור רוצה להפריד את עצמו </a:t>
                </a:r>
                <a:r>
                  <a:rPr lang="he-IL" dirty="0" err="1"/>
                  <a:t>מהמזהם</a:t>
                </a:r>
                <a:endParaRPr lang="he-IL" dirty="0"/>
              </a:p>
              <a:p>
                <a:pPr marL="171450" indent="-171450" algn="r" defTabSz="914400" rtl="1" eaLnBrk="1" latinLnBrk="0" hangingPunct="1">
                  <a:buFontTx/>
                  <a:buChar char="-"/>
                </a:pPr>
                <a:r>
                  <a:rPr lang="he-IL" dirty="0"/>
                  <a:t>גם כי אין עד כמה שאני יודעת גלאים שמסוגלים </a:t>
                </a:r>
                <a:r>
                  <a:rPr lang="he-IL" dirty="0" err="1"/>
                  <a:t>לנטר</a:t>
                </a:r>
                <a:r>
                  <a:rPr lang="he-IL" dirty="0"/>
                  <a:t> ריכוזים גבוהים כל כך כמו אלו שיוצאים מהארובה. </a:t>
                </a:r>
              </a:p>
              <a:p>
                <a:pPr marL="171450" indent="-171450" algn="r" defTabSz="914400" rtl="1" eaLnBrk="1" latinLnBrk="0" hangingPunct="1">
                  <a:buFontTx/>
                  <a:buChar char="-"/>
                </a:pPr>
                <a:r>
                  <a:rPr lang="he-IL" dirty="0"/>
                  <a:t>וגם כי בינינו אין דבר כזה מקור נקודתי. ארובה בקוטר של מטר – איפה תניח את החיישן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211011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381CC-C6D6-EE49-982D-E049F558DD64}"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0F5E1-69D8-9240-9AD4-37BEBD626A7C}"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581CA0-9296-FA41-BFFA-2B4A1368B15F}"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58E11-8824-3745-8440-D8FE6C9FF4A8}"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6B543-ADE1-F340-9FF1-DD270E9C7B91}" type="datetime1">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AC974-2254-1B46-AD57-746C94F3C2B8}"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AFD94-F827-504B-8E3B-B5A0935CC335}" type="datetime1">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82C19-6B2F-CD4E-932B-53433DEEB817}" type="datetime1">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599C6-1C60-E64A-89A4-1920256BCB6D}" type="datetime1">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A2D0-5EB6-7342-8FD1-377C5CC360F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789AD-A0CF-7743-BF71-DC65C2CEC11E}" type="datetime1">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BB4E-752F-7141-BC8E-825F69168023}" type="datetime1">
              <a:rPr lang="en-US" smtClean="0"/>
              <a:t>11/6/19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2.mov"/><Relationship Id="rId7" Type="http://schemas.openxmlformats.org/officeDocument/2006/relationships/image" Target="../media/image5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47.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hyperlink" Target="https://www.quora.com/What-is-the-difference-between-a-Fractional-Knapsack-problem-and-a-0-1-Knapsack-problem" TargetMode="External"/><Relationship Id="rId3" Type="http://schemas.openxmlformats.org/officeDocument/2006/relationships/hyperlink" Target="https://www.eoas.ubc.ca/courses/atsc507/ADM/intro/ScanSet-C-GaussianPlume.pdf" TargetMode="External"/><Relationship Id="rId7" Type="http://schemas.openxmlformats.org/officeDocument/2006/relationships/hyperlink" Target="https://www.raesystems.com/sites/default/files/content/resources/Technical-Note-114_updated_03-26-2018.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aeroqual.com/challenges-electrochemical-no2-sensors-outdoor-air-monitoring" TargetMode="External"/><Relationship Id="rId5" Type="http://schemas.openxmlformats.org/officeDocument/2006/relationships/hyperlink" Target="https://cfpub.epa.gov/ncer_abstracts/index.cfm/fuseaction/display.files/fileID/14285" TargetMode="External"/><Relationship Id="rId4" Type="http://schemas.openxmlformats.org/officeDocument/2006/relationships/hyperlink" Target="https://towardsdatascience.com/neural-knapsack-8edd737bdc15" TargetMode="External"/><Relationship Id="rId9" Type="http://schemas.openxmlformats.org/officeDocument/2006/relationships/hyperlink" Target="https://ec.europa.eu/environment/air/pdf/Brochure%20lower-cost%20sensors.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90.jp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337255" y="1624147"/>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flipV="1">
            <a:off x="5540813" y="4520035"/>
            <a:ext cx="6513075" cy="45719"/>
          </a:xfrm>
          <a:prstGeom prst="rect">
            <a:avLst/>
          </a:prstGeom>
          <a:solidFill>
            <a:schemeClr val="tx1">
              <a:lumMod val="85000"/>
            </a:schemeClr>
          </a:solidFill>
        </p:spPr>
        <p:txBody>
          <a:bodyPr wrap="square" rtlCol="0">
            <a:spAutoFit/>
          </a:bodyPr>
          <a:lstStyle/>
          <a:p>
            <a:pPr marL="0" algn="l" defTabSz="457200" rtl="0" eaLnBrk="1" latinLnBrk="0" hangingPunct="1"/>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/21</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54366" y="4922700"/>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B8CB6-176F-E44D-800E-E7EF0B888991}"/>
              </a:ext>
            </a:extLst>
          </p:cNvPr>
          <p:cNvSpPr>
            <a:spLocks noGrp="1"/>
          </p:cNvSpPr>
          <p:nvPr>
            <p:ph type="sldNum" sz="quarter" idx="12"/>
          </p:nvPr>
        </p:nvSpPr>
        <p:spPr/>
        <p:txBody>
          <a:bodyPr/>
          <a:lstStyle/>
          <a:p>
            <a:fld id="{CBA4AC6D-9836-9F4A-961A-ECAC0CEAF37F}" type="slidenum">
              <a:rPr lang="en-US" smtClean="0"/>
              <a:t>10</a:t>
            </a:fld>
            <a:endParaRPr 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F5E64CBB-0582-A84A-A209-BE0A5CE7AC0D}"/>
                  </a:ext>
                </a:extLst>
              </p:cNvPr>
              <p:cNvSpPr>
                <a:spLocks noGrp="1"/>
              </p:cNvSpPr>
              <p:nvPr>
                <p:ph idx="1"/>
              </p:nvPr>
            </p:nvSpPr>
            <p:spPr>
              <a:xfrm>
                <a:off x="613291" y="712004"/>
                <a:ext cx="11040827" cy="5433991"/>
              </a:xfrm>
            </p:spPr>
            <p:txBody>
              <a:bodyPr>
                <a:normAutofit fontScale="92500" lnSpcReduction="10000"/>
              </a:bodyPr>
              <a:lstStyle/>
              <a:p>
                <a:pPr algn="just"/>
                <a:r>
                  <a:rPr lang="en-US" sz="3000" b="1" dirty="0">
                    <a:latin typeface="DaunPenh" pitchFamily="2" charset="0"/>
                    <a:cs typeface="DaunPenh" pitchFamily="2" charset="0"/>
                  </a:rPr>
                  <a:t>P</a:t>
                </a:r>
                <a:r>
                  <a:rPr lang="en-US" sz="3000" dirty="0">
                    <a:latin typeface="DaunPenh" pitchFamily="2" charset="0"/>
                    <a:cs typeface="DaunPenh" pitchFamily="2" charset="0"/>
                  </a:rPr>
                  <a:t>airwise </a:t>
                </a:r>
                <a:r>
                  <a:rPr lang="en-US" sz="3000" b="1" dirty="0">
                    <a:latin typeface="DaunPenh" pitchFamily="2" charset="0"/>
                    <a:cs typeface="DaunPenh" pitchFamily="2" charset="0"/>
                  </a:rPr>
                  <a:t>E</a:t>
                </a:r>
                <a:r>
                  <a:rPr lang="en-US" sz="3000" dirty="0">
                    <a:latin typeface="DaunPenh" pitchFamily="2" charset="0"/>
                    <a:cs typeface="DaunPenh" pitchFamily="2" charset="0"/>
                  </a:rPr>
                  <a:t>uclidean </a:t>
                </a:r>
                <a:r>
                  <a:rPr lang="en-US" sz="3000" b="1" dirty="0">
                    <a:latin typeface="DaunPenh" pitchFamily="2" charset="0"/>
                    <a:cs typeface="DaunPenh" pitchFamily="2" charset="0"/>
                  </a:rPr>
                  <a:t>D</a:t>
                </a:r>
                <a:r>
                  <a:rPr lang="en-US" sz="3000" dirty="0">
                    <a:latin typeface="DaunPenh" pitchFamily="2" charset="0"/>
                    <a:cs typeface="DaunPenh" pitchFamily="2" charset="0"/>
                  </a:rPr>
                  <a:t>istance (PED) - </a:t>
                </a:r>
              </a:p>
              <a:p>
                <a:pPr marL="0" indent="0" algn="ctr">
                  <a:buNone/>
                </a:pP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000" dirty="0">
                    <a:latin typeface="DaunPenh" pitchFamily="2" charset="0"/>
                    <a:cs typeface="DaunPenh" pitchFamily="2" charset="0"/>
                  </a:rPr>
                  <a:t> </a:t>
                </a:r>
                <a:endParaRPr lang="he-IL" sz="3000" dirty="0">
                  <a:latin typeface="DaunPenh" pitchFamily="2" charset="0"/>
                  <a:cs typeface="DaunPenh" pitchFamily="2" charset="0"/>
                </a:endParaRPr>
              </a:p>
              <a:p>
                <a:pPr marL="0" indent="0" algn="ctr">
                  <a:buNone/>
                </a:pPr>
                <a:endParaRPr lang="en-US" sz="3000" b="1" dirty="0">
                  <a:latin typeface="DaunPenh" pitchFamily="2" charset="0"/>
                  <a:cs typeface="DaunPenh" pitchFamily="2" charset="0"/>
                </a:endParaRPr>
              </a:p>
              <a:p>
                <a14:m>
                  <m:oMath xmlns:m="http://schemas.openxmlformats.org/officeDocument/2006/math">
                    <m:r>
                      <m:rPr>
                        <m:sty m:val="p"/>
                      </m:rPr>
                      <a:rPr lang="en-US" sz="3000" smtClean="0">
                        <a:latin typeface="Cambria Math" panose="02040503050406030204" pitchFamily="18" charset="0"/>
                        <a:cs typeface="DaunPenh" pitchFamily="2" charset="0"/>
                      </a:rPr>
                      <m:t>m</m:t>
                    </m:r>
                    <m:r>
                      <a:rPr lang="en-US" sz="3000" b="0" i="0" smtClean="0">
                        <a:latin typeface="Cambria Math" panose="02040503050406030204" pitchFamily="18" charset="0"/>
                        <a:cs typeface="DaunPenh" pitchFamily="2" charset="0"/>
                      </a:rPr>
                      <m:t>=</m:t>
                    </m:r>
                    <m:sSup>
                      <m:sSupPr>
                        <m:ctrlPr>
                          <a:rPr lang="en-US" sz="3000" b="0" i="0" smtClean="0">
                            <a:latin typeface="Cambria Math" panose="02040503050406030204" pitchFamily="18" charset="0"/>
                            <a:cs typeface="DaunPenh" pitchFamily="2" charset="0"/>
                          </a:rPr>
                        </m:ctrlPr>
                      </m:sSupPr>
                      <m:e>
                        <m:r>
                          <a:rPr lang="en-US" sz="3000" b="0" i="0" smtClean="0">
                            <a:latin typeface="Cambria Math" panose="02040503050406030204" pitchFamily="18" charset="0"/>
                            <a:cs typeface="DaunPenh" pitchFamily="2" charset="0"/>
                          </a:rPr>
                          <m:t>2</m:t>
                        </m:r>
                      </m:e>
                      <m:sup>
                        <m:r>
                          <a:rPr lang="en-US" sz="3000" b="0" i="1" smtClean="0">
                            <a:latin typeface="Cambria Math" panose="02040503050406030204" pitchFamily="18" charset="0"/>
                            <a:cs typeface="DaunPenh" pitchFamily="2" charset="0"/>
                          </a:rPr>
                          <m:t>𝑁</m:t>
                        </m:r>
                      </m:sup>
                    </m:sSup>
                    <m:r>
                      <a:rPr lang="en-US" sz="3000" i="1" smtClean="0">
                        <a:latin typeface="Cambria Math" panose="02040503050406030204" pitchFamily="18" charset="0"/>
                        <a:cs typeface="DaunPenh" pitchFamily="2" charset="0"/>
                      </a:rPr>
                      <m:t> </m:t>
                    </m:r>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maps needed for N point sources </a:t>
                </a:r>
                <a:r>
                  <a:rPr lang="en-US" sz="3000" dirty="0">
                    <a:solidFill>
                      <a:srgbClr val="E94C00"/>
                    </a:solidFill>
                    <a:latin typeface="DaunPenh" pitchFamily="2" charset="0"/>
                    <a:cs typeface="DaunPenh" pitchFamily="2" charset="0"/>
                  </a:rPr>
                  <a:t>= 32</a:t>
                </a:r>
                <a:endParaRPr lang="en-US" sz="3000" baseline="30000" dirty="0">
                  <a:solidFill>
                    <a:srgbClr val="E94C00"/>
                  </a:solidFill>
                  <a:latin typeface="DaunPenh" pitchFamily="2" charset="0"/>
                  <a:cs typeface="DaunPenh" pitchFamily="2" charset="0"/>
                </a:endParaRPr>
              </a:p>
              <a:p>
                <a:r>
                  <a:rPr lang="en-US" sz="3000" dirty="0"/>
                  <a:t>|</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PED</m:t>
                        </m:r>
                      </m:e>
                      <m:sub>
                        <m:sSup>
                          <m:sSupPr>
                            <m:ctrlPr>
                              <a:rPr lang="en-US" sz="3000" i="1">
                                <a:latin typeface="Cambria Math" panose="02040503050406030204" pitchFamily="18" charset="0"/>
                              </a:rPr>
                            </m:ctrlPr>
                          </m:sSupPr>
                          <m:e>
                            <m:r>
                              <a:rPr lang="en-US" sz="3000">
                                <a:latin typeface="Cambria Math" panose="02040503050406030204" pitchFamily="18" charset="0"/>
                              </a:rPr>
                              <m:t>{</m:t>
                            </m:r>
                            <m:r>
                              <m:rPr>
                                <m:sty m:val="p"/>
                              </m:rPr>
                              <a:rPr lang="en-US" sz="3000">
                                <a:latin typeface="Cambria Math" panose="02040503050406030204" pitchFamily="18" charset="0"/>
                              </a:rPr>
                              <m:t>S</m:t>
                            </m:r>
                          </m:e>
                          <m:sup>
                            <m:r>
                              <a:rPr lang="en-US" sz="3000" i="1">
                                <a:latin typeface="Cambria Math" panose="02040503050406030204" pitchFamily="18" charset="0"/>
                              </a:rPr>
                              <m:t>′</m:t>
                            </m:r>
                          </m:sup>
                        </m:sSup>
                        <m:r>
                          <a:rPr lang="en-US" sz="3000">
                            <a:latin typeface="Cambria Math" panose="02040503050406030204" pitchFamily="18" charset="0"/>
                          </a:rPr>
                          <m:t>},</m:t>
                        </m:r>
                        <m:d>
                          <m:dPr>
                            <m:begChr m:val="{"/>
                            <m:endChr m:val="}"/>
                            <m:ctrlPr>
                              <a:rPr lang="en-US" sz="3000" i="1">
                                <a:latin typeface="Cambria Math" panose="02040503050406030204" pitchFamily="18" charset="0"/>
                              </a:rPr>
                            </m:ctrlPr>
                          </m:dPr>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S</m:t>
                                </m:r>
                              </m:e>
                              <m:sup>
                                <m:r>
                                  <a:rPr lang="en-US" sz="3000" i="1">
                                    <a:latin typeface="Cambria Math" panose="02040503050406030204" pitchFamily="18" charset="0"/>
                                  </a:rPr>
                                  <m:t>′′</m:t>
                                </m:r>
                              </m:sup>
                            </m:sSup>
                          </m:e>
                        </m:d>
                      </m:sub>
                    </m:sSub>
                    <m:r>
                      <a:rPr lang="en-US" sz="3000" i="1">
                        <a:latin typeface="Cambria Math" panose="02040503050406030204" pitchFamily="18" charset="0"/>
                      </a:rPr>
                      <m:t>|</m:t>
                    </m:r>
                    <m:r>
                      <a:rPr lang="en-US" sz="3000" b="0" i="1" smtClean="0">
                        <a:latin typeface="Cambria Math" panose="02040503050406030204" pitchFamily="18" charset="0"/>
                      </a:rPr>
                      <m:t>=</m:t>
                    </m:r>
                    <m:f>
                      <m:fPr>
                        <m:ctrlPr>
                          <a:rPr lang="en-US" sz="3000" i="1">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𝑚</m:t>
                            </m:r>
                          </m:e>
                          <m:sup>
                            <m:r>
                              <a:rPr lang="en-US" sz="3000" i="1">
                                <a:latin typeface="Cambria Math" panose="02040503050406030204" pitchFamily="18" charset="0"/>
                              </a:rPr>
                              <m:t>2</m:t>
                            </m:r>
                          </m:sup>
                        </m:sSup>
                        <m:r>
                          <a:rPr lang="en-US" sz="3000" i="1">
                            <a:latin typeface="Cambria Math" panose="02040503050406030204" pitchFamily="18" charset="0"/>
                          </a:rPr>
                          <m:t>−</m:t>
                        </m:r>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=0</m:t>
                            </m:r>
                          </m:sub>
                          <m:sup>
                            <m:r>
                              <a:rPr lang="en-US" sz="3000" i="1">
                                <a:latin typeface="Cambria Math" panose="02040503050406030204" pitchFamily="18" charset="0"/>
                              </a:rPr>
                              <m:t>𝑁</m:t>
                            </m:r>
                          </m:sup>
                          <m:e>
                            <m:sSup>
                              <m:sSupPr>
                                <m:ctrlPr>
                                  <a:rPr lang="he-IL" sz="3000" i="1">
                                    <a:latin typeface="Cambria Math" panose="02040503050406030204" pitchFamily="18" charset="0"/>
                                  </a:rPr>
                                </m:ctrlPr>
                              </m:sSupPr>
                              <m:e>
                                <m:d>
                                  <m:dPr>
                                    <m:ctrlPr>
                                      <a:rPr lang="en-US" sz="3000" i="1">
                                        <a:latin typeface="Cambria Math" panose="02040503050406030204" pitchFamily="18" charset="0"/>
                                      </a:rPr>
                                    </m:ctrlPr>
                                  </m:dPr>
                                  <m:e>
                                    <m:f>
                                      <m:fPr>
                                        <m:type m:val="noBar"/>
                                        <m:ctrlPr>
                                          <a:rPr lang="en-US" sz="3000" i="1">
                                            <a:latin typeface="Cambria Math" panose="02040503050406030204" pitchFamily="18" charset="0"/>
                                          </a:rPr>
                                        </m:ctrlPr>
                                      </m:fPr>
                                      <m:num>
                                        <m:r>
                                          <a:rPr lang="en-US" sz="3000" i="1">
                                            <a:latin typeface="Cambria Math" panose="02040503050406030204" pitchFamily="18" charset="0"/>
                                          </a:rPr>
                                          <m:t>𝑁</m:t>
                                        </m:r>
                                      </m:num>
                                      <m:den>
                                        <m:r>
                                          <a:rPr lang="en-US" sz="3000" i="1">
                                            <a:latin typeface="Cambria Math" panose="02040503050406030204" pitchFamily="18" charset="0"/>
                                          </a:rPr>
                                          <m:t>𝑖</m:t>
                                        </m:r>
                                      </m:den>
                                    </m:f>
                                  </m:e>
                                </m:d>
                              </m:e>
                              <m:sup>
                                <m:r>
                                  <a:rPr lang="he-IL" sz="3000" i="1">
                                    <a:latin typeface="Cambria Math" panose="02040503050406030204" pitchFamily="18" charset="0"/>
                                  </a:rPr>
                                  <m:t>2</m:t>
                                </m:r>
                              </m:sup>
                            </m:sSup>
                          </m:e>
                        </m:nary>
                      </m:num>
                      <m:den>
                        <m:r>
                          <a:rPr lang="en-US" sz="3000" i="1">
                            <a:latin typeface="Cambria Math" panose="02040503050406030204" pitchFamily="18" charset="0"/>
                          </a:rPr>
                          <m:t>2</m:t>
                        </m:r>
                      </m:den>
                    </m:f>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PED values needed to be calculated </a:t>
                </a:r>
                <a:r>
                  <a:rPr lang="en-US" sz="3000" dirty="0">
                    <a:solidFill>
                      <a:srgbClr val="E94C00"/>
                    </a:solidFill>
                    <a:latin typeface="DaunPenh" pitchFamily="2" charset="0"/>
                    <a:cs typeface="DaunPenh" pitchFamily="2" charset="0"/>
                  </a:rPr>
                  <a:t>= 386</a:t>
                </a:r>
              </a:p>
              <a:p>
                <a:pPr marL="0" indent="0">
                  <a:buNone/>
                </a:pPr>
                <a:endParaRPr lang="en-US" sz="3000" baseline="30000" dirty="0">
                  <a:latin typeface="DaunPenh" pitchFamily="2" charset="0"/>
                  <a:cs typeface="DaunPenh" pitchFamily="2" charset="0"/>
                </a:endParaRPr>
              </a:p>
              <a:p>
                <a:r>
                  <a:rPr lang="en-US" sz="3000" dirty="0">
                    <a:latin typeface="DaunPenh" pitchFamily="2" charset="0"/>
                    <a:cs typeface="DaunPenh" pitchFamily="2" charset="0"/>
                  </a:rPr>
                  <a:t>Number of Transformation-Pair Categories (NTPC) = </a:t>
                </a:r>
                <a14:m>
                  <m:oMath xmlns:m="http://schemas.openxmlformats.org/officeDocument/2006/math">
                    <m:f>
                      <m:fPr>
                        <m:ctrlPr>
                          <a:rPr lang="en-US" sz="3000" i="1">
                            <a:latin typeface="Cambria Math" panose="02040503050406030204" pitchFamily="18" charset="0"/>
                          </a:rPr>
                        </m:ctrlPr>
                      </m:fPr>
                      <m:num>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𝑁</m:t>
                        </m:r>
                        <m:r>
                          <a:rPr lang="en-US" sz="3000" b="0" i="1" smtClean="0">
                            <a:latin typeface="Cambria Math" panose="02040503050406030204" pitchFamily="18" charset="0"/>
                          </a:rPr>
                          <m:t>+1)</m:t>
                        </m:r>
                      </m:num>
                      <m:den>
                        <m:r>
                          <a:rPr lang="en-US" sz="3000" i="1">
                            <a:latin typeface="Cambria Math" panose="02040503050406030204" pitchFamily="18" charset="0"/>
                          </a:rPr>
                          <m:t>2</m:t>
                        </m:r>
                      </m:den>
                    </m:f>
                  </m:oMath>
                </a14:m>
                <a:r>
                  <a:rPr lang="en-US" sz="3000" dirty="0">
                    <a:latin typeface="DaunPenh" pitchFamily="2" charset="0"/>
                    <a:cs typeface="DaunPenh" pitchFamily="2" charset="0"/>
                  </a:rPr>
                  <a:t> </a:t>
                </a:r>
                <a:r>
                  <a:rPr lang="en-US" sz="3000" dirty="0">
                    <a:solidFill>
                      <a:srgbClr val="E94C00"/>
                    </a:solidFill>
                    <a:latin typeface="DaunPenh" pitchFamily="2" charset="0"/>
                    <a:cs typeface="DaunPenh" pitchFamily="2" charset="0"/>
                  </a:rPr>
                  <a:t>= 15</a:t>
                </a:r>
                <a:endParaRPr lang="he-IL" sz="3000" dirty="0">
                  <a:solidFill>
                    <a:srgbClr val="E94C00"/>
                  </a:solidFill>
                  <a:latin typeface="DaunPenh" pitchFamily="2" charset="0"/>
                  <a:cs typeface="DaunPenh" pitchFamily="2" charset="0"/>
                </a:endParaRPr>
              </a:p>
              <a:p>
                <a:pPr marL="0" indent="0">
                  <a:buNone/>
                </a:pPr>
                <a:r>
                  <a:rPr lang="en-US" sz="3000" dirty="0">
                    <a:latin typeface="DaunPenh" pitchFamily="2" charset="0"/>
                    <a:cs typeface="DaunPenh" pitchFamily="2" charset="0"/>
                  </a:rPr>
                  <a:t>{1-2},{1-3},{1-4},{1-5},{2-3},{2-4}….</a:t>
                </a:r>
              </a:p>
            </p:txBody>
          </p:sp>
        </mc:Choice>
        <mc:Fallback>
          <p:sp>
            <p:nvSpPr>
              <p:cNvPr id="5" name="Content Placeholder 2">
                <a:extLst>
                  <a:ext uri="{FF2B5EF4-FFF2-40B4-BE49-F238E27FC236}">
                    <a16:creationId xmlns:a16="http://schemas.microsoft.com/office/drawing/2014/main" id="{F5E64CBB-0582-A84A-A209-BE0A5CE7AC0D}"/>
                  </a:ext>
                </a:extLst>
              </p:cNvPr>
              <p:cNvSpPr>
                <a:spLocks noGrp="1" noRot="1" noChangeAspect="1" noMove="1" noResize="1" noEditPoints="1" noAdjustHandles="1" noChangeArrowheads="1" noChangeShapeType="1" noTextEdit="1"/>
              </p:cNvSpPr>
              <p:nvPr>
                <p:ph idx="1"/>
              </p:nvPr>
            </p:nvSpPr>
            <p:spPr>
              <a:xfrm>
                <a:off x="613291" y="712004"/>
                <a:ext cx="11040827" cy="5433991"/>
              </a:xfrm>
              <a:blipFill>
                <a:blip r:embed="rId3"/>
                <a:stretch>
                  <a:fillRect l="-1149" t="-3963" b="-2564"/>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FEDE989-FDE4-7B48-ADF5-3AF11B46C68F}"/>
              </a:ext>
            </a:extLst>
          </p:cNvPr>
          <p:cNvPicPr>
            <a:picLocks noChangeAspect="1"/>
          </p:cNvPicPr>
          <p:nvPr/>
        </p:nvPicPr>
        <p:blipFill rotWithShape="1">
          <a:blip r:embed="rId4"/>
          <a:srcRect l="24145" t="7143" r="21058" b="25093"/>
          <a:stretch/>
        </p:blipFill>
        <p:spPr>
          <a:xfrm>
            <a:off x="7192473" y="2547482"/>
            <a:ext cx="1530953" cy="1472503"/>
          </a:xfrm>
          <a:prstGeom prst="rect">
            <a:avLst/>
          </a:prstGeom>
          <a:ln w="28575">
            <a:solidFill>
              <a:schemeClr val="tx1"/>
            </a:solidFill>
          </a:ln>
        </p:spPr>
      </p:pic>
      <p:pic>
        <p:nvPicPr>
          <p:cNvPr id="20" name="Picture 19">
            <a:extLst>
              <a:ext uri="{FF2B5EF4-FFF2-40B4-BE49-F238E27FC236}">
                <a16:creationId xmlns:a16="http://schemas.microsoft.com/office/drawing/2014/main" id="{A4EE30D5-E202-5D4A-89DD-FE53F5D80B8A}"/>
              </a:ext>
            </a:extLst>
          </p:cNvPr>
          <p:cNvPicPr>
            <a:picLocks noChangeAspect="1"/>
          </p:cNvPicPr>
          <p:nvPr/>
        </p:nvPicPr>
        <p:blipFill rotWithShape="1">
          <a:blip r:embed="rId5"/>
          <a:srcRect l="24024" t="7547" r="21465" b="24689"/>
          <a:stretch/>
        </p:blipFill>
        <p:spPr>
          <a:xfrm>
            <a:off x="7397061" y="2684062"/>
            <a:ext cx="1522937" cy="1472503"/>
          </a:xfrm>
          <a:prstGeom prst="rect">
            <a:avLst/>
          </a:prstGeom>
          <a:ln w="28575">
            <a:solidFill>
              <a:schemeClr val="tx1"/>
            </a:solidFill>
          </a:ln>
        </p:spPr>
      </p:pic>
      <p:pic>
        <p:nvPicPr>
          <p:cNvPr id="22" name="Picture 21">
            <a:extLst>
              <a:ext uri="{FF2B5EF4-FFF2-40B4-BE49-F238E27FC236}">
                <a16:creationId xmlns:a16="http://schemas.microsoft.com/office/drawing/2014/main" id="{C4A33BB0-B2DC-5445-BBE6-45028D9C2C74}"/>
              </a:ext>
            </a:extLst>
          </p:cNvPr>
          <p:cNvPicPr>
            <a:picLocks noChangeAspect="1"/>
          </p:cNvPicPr>
          <p:nvPr/>
        </p:nvPicPr>
        <p:blipFill rotWithShape="1">
          <a:blip r:embed="rId6"/>
          <a:srcRect l="24315" t="6293" r="21358" b="25994"/>
          <a:stretch/>
        </p:blipFill>
        <p:spPr>
          <a:xfrm>
            <a:off x="7606647" y="2818808"/>
            <a:ext cx="1517817" cy="1471384"/>
          </a:xfrm>
          <a:prstGeom prst="rect">
            <a:avLst/>
          </a:prstGeom>
          <a:ln w="28575">
            <a:solidFill>
              <a:schemeClr val="tx1"/>
            </a:solidFill>
          </a:ln>
        </p:spPr>
      </p:pic>
      <p:pic>
        <p:nvPicPr>
          <p:cNvPr id="24" name="Picture 23">
            <a:extLst>
              <a:ext uri="{FF2B5EF4-FFF2-40B4-BE49-F238E27FC236}">
                <a16:creationId xmlns:a16="http://schemas.microsoft.com/office/drawing/2014/main" id="{0D53C724-11A4-4841-9E7C-A3DDD55F4874}"/>
              </a:ext>
            </a:extLst>
          </p:cNvPr>
          <p:cNvPicPr>
            <a:picLocks noChangeAspect="1"/>
          </p:cNvPicPr>
          <p:nvPr/>
        </p:nvPicPr>
        <p:blipFill rotWithShape="1">
          <a:blip r:embed="rId7"/>
          <a:srcRect l="24238" t="7547" r="21775" b="24689"/>
          <a:stretch/>
        </p:blipFill>
        <p:spPr>
          <a:xfrm>
            <a:off x="7825443" y="2952435"/>
            <a:ext cx="1508285" cy="1472503"/>
          </a:xfrm>
          <a:prstGeom prst="rect">
            <a:avLst/>
          </a:prstGeom>
          <a:ln w="28575">
            <a:solidFill>
              <a:schemeClr val="tx1"/>
            </a:solidFill>
          </a:ln>
        </p:spPr>
      </p:pic>
      <p:pic>
        <p:nvPicPr>
          <p:cNvPr id="26" name="Picture 25">
            <a:extLst>
              <a:ext uri="{FF2B5EF4-FFF2-40B4-BE49-F238E27FC236}">
                <a16:creationId xmlns:a16="http://schemas.microsoft.com/office/drawing/2014/main" id="{BC328F22-91BF-E44A-BC28-199F937F462A}"/>
              </a:ext>
            </a:extLst>
          </p:cNvPr>
          <p:cNvPicPr>
            <a:picLocks noChangeAspect="1"/>
          </p:cNvPicPr>
          <p:nvPr/>
        </p:nvPicPr>
        <p:blipFill rotWithShape="1">
          <a:blip r:embed="rId8"/>
          <a:srcRect l="24615" t="6110" r="20873" b="26176"/>
          <a:stretch/>
        </p:blipFill>
        <p:spPr>
          <a:xfrm>
            <a:off x="8054873" y="3090926"/>
            <a:ext cx="1522936" cy="1471384"/>
          </a:xfrm>
          <a:prstGeom prst="rect">
            <a:avLst/>
          </a:prstGeom>
          <a:ln w="28575">
            <a:solidFill>
              <a:schemeClr val="tx1"/>
            </a:solidFill>
          </a:ln>
        </p:spPr>
      </p:pic>
      <p:pic>
        <p:nvPicPr>
          <p:cNvPr id="28" name="Picture 27">
            <a:extLst>
              <a:ext uri="{FF2B5EF4-FFF2-40B4-BE49-F238E27FC236}">
                <a16:creationId xmlns:a16="http://schemas.microsoft.com/office/drawing/2014/main" id="{1EB0816D-EDD7-3A47-BF07-E9BA6EA932E0}"/>
              </a:ext>
            </a:extLst>
          </p:cNvPr>
          <p:cNvPicPr>
            <a:picLocks noChangeAspect="1"/>
          </p:cNvPicPr>
          <p:nvPr/>
        </p:nvPicPr>
        <p:blipFill rotWithShape="1">
          <a:blip r:embed="rId9"/>
          <a:srcRect l="24394" t="6110" r="21620" b="26177"/>
          <a:stretch/>
        </p:blipFill>
        <p:spPr>
          <a:xfrm>
            <a:off x="8296292" y="3229417"/>
            <a:ext cx="1508285" cy="1471384"/>
          </a:xfrm>
          <a:prstGeom prst="rect">
            <a:avLst/>
          </a:prstGeom>
          <a:ln w="28575">
            <a:solidFill>
              <a:schemeClr val="tx1"/>
            </a:solidFill>
          </a:ln>
        </p:spPr>
      </p:pic>
      <p:pic>
        <p:nvPicPr>
          <p:cNvPr id="30" name="Picture 29">
            <a:extLst>
              <a:ext uri="{FF2B5EF4-FFF2-40B4-BE49-F238E27FC236}">
                <a16:creationId xmlns:a16="http://schemas.microsoft.com/office/drawing/2014/main" id="{EB761F34-533E-F94E-A76A-D7A7FD147F33}"/>
              </a:ext>
            </a:extLst>
          </p:cNvPr>
          <p:cNvPicPr>
            <a:picLocks noChangeAspect="1"/>
          </p:cNvPicPr>
          <p:nvPr/>
        </p:nvPicPr>
        <p:blipFill rotWithShape="1">
          <a:blip r:embed="rId10"/>
          <a:srcRect l="24561" t="6691" r="21453" b="25545"/>
          <a:stretch/>
        </p:blipFill>
        <p:spPr>
          <a:xfrm>
            <a:off x="8518905" y="3366789"/>
            <a:ext cx="1508285" cy="1472503"/>
          </a:xfrm>
          <a:prstGeom prst="rect">
            <a:avLst/>
          </a:prstGeom>
          <a:ln w="28575">
            <a:solidFill>
              <a:schemeClr val="tx1"/>
            </a:solidFill>
          </a:ln>
        </p:spPr>
      </p:pic>
      <p:pic>
        <p:nvPicPr>
          <p:cNvPr id="32" name="Picture 31">
            <a:extLst>
              <a:ext uri="{FF2B5EF4-FFF2-40B4-BE49-F238E27FC236}">
                <a16:creationId xmlns:a16="http://schemas.microsoft.com/office/drawing/2014/main" id="{110C118D-587F-7B44-B455-7FE9A9FD779A}"/>
              </a:ext>
            </a:extLst>
          </p:cNvPr>
          <p:cNvPicPr>
            <a:picLocks noChangeAspect="1"/>
          </p:cNvPicPr>
          <p:nvPr/>
        </p:nvPicPr>
        <p:blipFill rotWithShape="1">
          <a:blip r:embed="rId11"/>
          <a:srcRect l="24615" t="6792" r="22078" b="25495"/>
          <a:stretch/>
        </p:blipFill>
        <p:spPr>
          <a:xfrm>
            <a:off x="8769874" y="3505280"/>
            <a:ext cx="1489275" cy="1471384"/>
          </a:xfrm>
          <a:prstGeom prst="rect">
            <a:avLst/>
          </a:prstGeom>
          <a:ln w="28575">
            <a:solidFill>
              <a:schemeClr val="tx1"/>
            </a:solidFill>
          </a:ln>
        </p:spPr>
      </p:pic>
      <p:pic>
        <p:nvPicPr>
          <p:cNvPr id="34" name="Picture 33">
            <a:extLst>
              <a:ext uri="{FF2B5EF4-FFF2-40B4-BE49-F238E27FC236}">
                <a16:creationId xmlns:a16="http://schemas.microsoft.com/office/drawing/2014/main" id="{65420F45-D08D-5C4C-A829-5677B2226754}"/>
              </a:ext>
            </a:extLst>
          </p:cNvPr>
          <p:cNvPicPr>
            <a:picLocks noChangeAspect="1"/>
          </p:cNvPicPr>
          <p:nvPr/>
        </p:nvPicPr>
        <p:blipFill rotWithShape="1">
          <a:blip r:embed="rId12"/>
          <a:srcRect l="24943" t="6792" r="21451" b="25495"/>
          <a:stretch/>
        </p:blipFill>
        <p:spPr>
          <a:xfrm>
            <a:off x="9036481" y="3642728"/>
            <a:ext cx="1497660" cy="1471385"/>
          </a:xfrm>
          <a:prstGeom prst="rect">
            <a:avLst/>
          </a:prstGeom>
          <a:ln w="28575">
            <a:solidFill>
              <a:schemeClr val="tx1"/>
            </a:solidFill>
          </a:ln>
        </p:spPr>
      </p:pic>
      <p:pic>
        <p:nvPicPr>
          <p:cNvPr id="36" name="Picture 35">
            <a:extLst>
              <a:ext uri="{FF2B5EF4-FFF2-40B4-BE49-F238E27FC236}">
                <a16:creationId xmlns:a16="http://schemas.microsoft.com/office/drawing/2014/main" id="{FF485291-5D40-1846-93CF-0CE655CF2F40}"/>
              </a:ext>
            </a:extLst>
          </p:cNvPr>
          <p:cNvPicPr>
            <a:picLocks noChangeAspect="1"/>
          </p:cNvPicPr>
          <p:nvPr/>
        </p:nvPicPr>
        <p:blipFill rotWithShape="1">
          <a:blip r:embed="rId13"/>
          <a:srcRect l="24942" t="6739" r="21451" b="25547"/>
          <a:stretch/>
        </p:blipFill>
        <p:spPr>
          <a:xfrm>
            <a:off x="9238783" y="3780176"/>
            <a:ext cx="1497660" cy="1471384"/>
          </a:xfrm>
          <a:prstGeom prst="rect">
            <a:avLst/>
          </a:prstGeom>
          <a:ln w="28575">
            <a:solidFill>
              <a:schemeClr val="tx1"/>
            </a:solidFill>
          </a:ln>
        </p:spPr>
      </p:pic>
      <p:pic>
        <p:nvPicPr>
          <p:cNvPr id="38" name="Picture 37">
            <a:extLst>
              <a:ext uri="{FF2B5EF4-FFF2-40B4-BE49-F238E27FC236}">
                <a16:creationId xmlns:a16="http://schemas.microsoft.com/office/drawing/2014/main" id="{D8C6190E-C3AE-8147-AE16-2F4E23D37A15}"/>
              </a:ext>
            </a:extLst>
          </p:cNvPr>
          <p:cNvPicPr>
            <a:picLocks/>
          </p:cNvPicPr>
          <p:nvPr/>
        </p:nvPicPr>
        <p:blipFill rotWithShape="1">
          <a:blip r:embed="rId14"/>
          <a:srcRect l="24942" t="7195" r="21451" b="25093"/>
          <a:stretch/>
        </p:blipFill>
        <p:spPr>
          <a:xfrm>
            <a:off x="9472831" y="3929814"/>
            <a:ext cx="1508285" cy="1471384"/>
          </a:xfrm>
          <a:prstGeom prst="rect">
            <a:avLst/>
          </a:prstGeom>
          <a:ln w="28575">
            <a:solidFill>
              <a:schemeClr val="tx1"/>
            </a:solidFill>
          </a:ln>
        </p:spPr>
      </p:pic>
      <p:pic>
        <p:nvPicPr>
          <p:cNvPr id="40" name="Picture 39">
            <a:extLst>
              <a:ext uri="{FF2B5EF4-FFF2-40B4-BE49-F238E27FC236}">
                <a16:creationId xmlns:a16="http://schemas.microsoft.com/office/drawing/2014/main" id="{43B28F28-4C42-E84C-A9C7-111742741639}"/>
              </a:ext>
            </a:extLst>
          </p:cNvPr>
          <p:cNvPicPr>
            <a:picLocks noChangeAspect="1"/>
          </p:cNvPicPr>
          <p:nvPr/>
        </p:nvPicPr>
        <p:blipFill rotWithShape="1">
          <a:blip r:embed="rId15"/>
          <a:srcRect l="24588" t="6740" r="21765" b="25496"/>
          <a:stretch/>
        </p:blipFill>
        <p:spPr>
          <a:xfrm>
            <a:off x="9725512" y="4061903"/>
            <a:ext cx="1497659" cy="1471384"/>
          </a:xfrm>
          <a:prstGeom prst="rect">
            <a:avLst/>
          </a:prstGeom>
          <a:ln w="28575">
            <a:solidFill>
              <a:schemeClr val="tx1"/>
            </a:solidFill>
          </a:ln>
        </p:spPr>
      </p:pic>
      <p:sp>
        <p:nvSpPr>
          <p:cNvPr id="55" name="Curved Up Arrow 54">
            <a:extLst>
              <a:ext uri="{FF2B5EF4-FFF2-40B4-BE49-F238E27FC236}">
                <a16:creationId xmlns:a16="http://schemas.microsoft.com/office/drawing/2014/main" id="{8361A38E-30A5-B344-9885-121501EA912E}"/>
              </a:ext>
            </a:extLst>
          </p:cNvPr>
          <p:cNvSpPr/>
          <p:nvPr/>
        </p:nvSpPr>
        <p:spPr>
          <a:xfrm>
            <a:off x="7252271" y="4044519"/>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710B3B2F-065E-3945-B680-9C08AEB371E0}"/>
              </a:ext>
            </a:extLst>
          </p:cNvPr>
          <p:cNvSpPr/>
          <p:nvPr/>
        </p:nvSpPr>
        <p:spPr>
          <a:xfrm>
            <a:off x="7486316" y="41805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4C9EF0E4-EF0E-6E4C-A3EE-337D303D6E7C}"/>
              </a:ext>
            </a:extLst>
          </p:cNvPr>
          <p:cNvSpPr/>
          <p:nvPr/>
        </p:nvSpPr>
        <p:spPr>
          <a:xfrm>
            <a:off x="7687703" y="43329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5FEECD50-44DE-C643-AF14-104AC1B8F840}"/>
              </a:ext>
            </a:extLst>
          </p:cNvPr>
          <p:cNvSpPr/>
          <p:nvPr/>
        </p:nvSpPr>
        <p:spPr>
          <a:xfrm>
            <a:off x="7921748" y="44527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A7E9CFC1-17D8-6245-B116-A61737CBB12B}"/>
              </a:ext>
            </a:extLst>
          </p:cNvPr>
          <p:cNvSpPr/>
          <p:nvPr/>
        </p:nvSpPr>
        <p:spPr>
          <a:xfrm>
            <a:off x="8172122" y="46051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0FB01881-D9DC-A146-99EA-98605F4FEAF1}"/>
              </a:ext>
            </a:extLst>
          </p:cNvPr>
          <p:cNvSpPr/>
          <p:nvPr/>
        </p:nvSpPr>
        <p:spPr>
          <a:xfrm>
            <a:off x="8389838" y="4741203"/>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D5994B0A-1E65-5F46-8EBF-86C5115E7D9A}"/>
              </a:ext>
            </a:extLst>
          </p:cNvPr>
          <p:cNvSpPr/>
          <p:nvPr/>
        </p:nvSpPr>
        <p:spPr>
          <a:xfrm>
            <a:off x="8640212" y="4877274"/>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Up Arrow 88">
            <a:extLst>
              <a:ext uri="{FF2B5EF4-FFF2-40B4-BE49-F238E27FC236}">
                <a16:creationId xmlns:a16="http://schemas.microsoft.com/office/drawing/2014/main" id="{5F794CFB-6606-B64F-9037-89D439A047F6}"/>
              </a:ext>
            </a:extLst>
          </p:cNvPr>
          <p:cNvSpPr/>
          <p:nvPr/>
        </p:nvSpPr>
        <p:spPr>
          <a:xfrm>
            <a:off x="8890586" y="49970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Up Arrow 89">
            <a:extLst>
              <a:ext uri="{FF2B5EF4-FFF2-40B4-BE49-F238E27FC236}">
                <a16:creationId xmlns:a16="http://schemas.microsoft.com/office/drawing/2014/main" id="{17A9B16C-F90C-C14E-8374-278B30A80FB5}"/>
              </a:ext>
            </a:extLst>
          </p:cNvPr>
          <p:cNvSpPr/>
          <p:nvPr/>
        </p:nvSpPr>
        <p:spPr>
          <a:xfrm>
            <a:off x="9108302" y="51494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Curved Up Arrow 90">
            <a:extLst>
              <a:ext uri="{FF2B5EF4-FFF2-40B4-BE49-F238E27FC236}">
                <a16:creationId xmlns:a16="http://schemas.microsoft.com/office/drawing/2014/main" id="{D11C9F28-CA55-F64C-A1BE-8AF0F9334C8C}"/>
              </a:ext>
            </a:extLst>
          </p:cNvPr>
          <p:cNvSpPr/>
          <p:nvPr/>
        </p:nvSpPr>
        <p:spPr>
          <a:xfrm>
            <a:off x="9358676" y="5285487"/>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rved Up Arrow 91">
            <a:extLst>
              <a:ext uri="{FF2B5EF4-FFF2-40B4-BE49-F238E27FC236}">
                <a16:creationId xmlns:a16="http://schemas.microsoft.com/office/drawing/2014/main" id="{8220FEB5-6F40-2D4B-98BD-ECF5DC4CBA03}"/>
              </a:ext>
            </a:extLst>
          </p:cNvPr>
          <p:cNvSpPr/>
          <p:nvPr/>
        </p:nvSpPr>
        <p:spPr>
          <a:xfrm>
            <a:off x="9609050" y="5421558"/>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urved Down Arrow 92">
            <a:extLst>
              <a:ext uri="{FF2B5EF4-FFF2-40B4-BE49-F238E27FC236}">
                <a16:creationId xmlns:a16="http://schemas.microsoft.com/office/drawing/2014/main" id="{5AC2B0CF-5E49-2C4D-B466-148FB64CFBEA}"/>
              </a:ext>
            </a:extLst>
          </p:cNvPr>
          <p:cNvSpPr/>
          <p:nvPr/>
        </p:nvSpPr>
        <p:spPr>
          <a:xfrm>
            <a:off x="8699331" y="238743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urved Down Arrow 93">
            <a:extLst>
              <a:ext uri="{FF2B5EF4-FFF2-40B4-BE49-F238E27FC236}">
                <a16:creationId xmlns:a16="http://schemas.microsoft.com/office/drawing/2014/main" id="{F52CC2F7-A5C0-E549-9668-85C0874E0BB3}"/>
              </a:ext>
            </a:extLst>
          </p:cNvPr>
          <p:cNvSpPr/>
          <p:nvPr/>
        </p:nvSpPr>
        <p:spPr>
          <a:xfrm>
            <a:off x="9063340" y="2635107"/>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urved Down Arrow 94">
            <a:extLst>
              <a:ext uri="{FF2B5EF4-FFF2-40B4-BE49-F238E27FC236}">
                <a16:creationId xmlns:a16="http://schemas.microsoft.com/office/drawing/2014/main" id="{3265D91A-194A-B544-B382-245E3066A4ED}"/>
              </a:ext>
            </a:extLst>
          </p:cNvPr>
          <p:cNvSpPr/>
          <p:nvPr/>
        </p:nvSpPr>
        <p:spPr>
          <a:xfrm>
            <a:off x="9507370" y="2917056"/>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urved Down Arrow 95">
            <a:extLst>
              <a:ext uri="{FF2B5EF4-FFF2-40B4-BE49-F238E27FC236}">
                <a16:creationId xmlns:a16="http://schemas.microsoft.com/office/drawing/2014/main" id="{84DC11E7-56DF-3B48-8300-63DA4CC42798}"/>
              </a:ext>
            </a:extLst>
          </p:cNvPr>
          <p:cNvSpPr/>
          <p:nvPr/>
        </p:nvSpPr>
        <p:spPr>
          <a:xfrm>
            <a:off x="9938210" y="320179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97" name="Rectangle 96">
                <a:extLst>
                  <a:ext uri="{FF2B5EF4-FFF2-40B4-BE49-F238E27FC236}">
                    <a16:creationId xmlns:a16="http://schemas.microsoft.com/office/drawing/2014/main" id="{49B03C8F-81FA-4E41-B2EA-95CB602AD05D}"/>
                  </a:ext>
                </a:extLst>
              </p:cNvPr>
              <p:cNvSpPr/>
              <p:nvPr/>
            </p:nvSpPr>
            <p:spPr>
              <a:xfrm>
                <a:off x="932424" y="1415534"/>
                <a:ext cx="1814920" cy="369332"/>
              </a:xfrm>
              <a:prstGeom prst="rect">
                <a:avLst/>
              </a:prstGeom>
            </p:spPr>
            <p:txBody>
              <a:bodyPr wrap="none">
                <a:spAutoFit/>
              </a:bodyPr>
              <a:lstStyle/>
              <a:p>
                <a:pPr algn="just"/>
                <a14:m>
                  <m:oMath xmlns:m="http://schemas.openxmlformats.org/officeDocument/2006/math">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oMath>
                </a14:m>
                <a:r>
                  <a:rPr lang="en-US" dirty="0">
                    <a:latin typeface="DaunPenh" pitchFamily="2" charset="0"/>
                    <a:cs typeface="DaunPenh" pitchFamily="2" charset="0"/>
                  </a:rPr>
                  <a:t> - the set of sensors</a:t>
                </a:r>
                <a:endParaRPr lang="he-IL" dirty="0">
                  <a:latin typeface="DaunPenh" pitchFamily="2" charset="0"/>
                  <a:cs typeface="DaunPenh" pitchFamily="2" charset="0"/>
                </a:endParaRPr>
              </a:p>
            </p:txBody>
          </p:sp>
        </mc:Choice>
        <mc:Fallback>
          <p:sp>
            <p:nvSpPr>
              <p:cNvPr id="97" name="Rectangle 96">
                <a:extLst>
                  <a:ext uri="{FF2B5EF4-FFF2-40B4-BE49-F238E27FC236}">
                    <a16:creationId xmlns:a16="http://schemas.microsoft.com/office/drawing/2014/main" id="{49B03C8F-81FA-4E41-B2EA-95CB602AD05D}"/>
                  </a:ext>
                </a:extLst>
              </p:cNvPr>
              <p:cNvSpPr>
                <a:spLocks noRot="1" noChangeAspect="1" noMove="1" noResize="1" noEditPoints="1" noAdjustHandles="1" noChangeArrowheads="1" noChangeShapeType="1" noTextEdit="1"/>
              </p:cNvSpPr>
              <p:nvPr/>
            </p:nvSpPr>
            <p:spPr>
              <a:xfrm>
                <a:off x="932424" y="1415534"/>
                <a:ext cx="1814920" cy="369332"/>
              </a:xfrm>
              <a:prstGeom prst="rect">
                <a:avLst/>
              </a:prstGeom>
              <a:blipFill>
                <a:blip r:embed="rId16"/>
                <a:stretch>
                  <a:fillRect r="-4861" b="-29032"/>
                </a:stretch>
              </a:blipFill>
            </p:spPr>
            <p:txBody>
              <a:bodyPr/>
              <a:lstStyle/>
              <a:p>
                <a:r>
                  <a:rPr lang="en-US">
                    <a:noFill/>
                  </a:rPr>
                  <a:t> </a:t>
                </a:r>
              </a:p>
            </p:txBody>
          </p:sp>
        </mc:Fallback>
      </mc:AlternateContent>
    </p:spTree>
    <p:extLst>
      <p:ext uri="{BB962C8B-B14F-4D97-AF65-F5344CB8AC3E}">
        <p14:creationId xmlns:p14="http://schemas.microsoft.com/office/powerpoint/2010/main" val="1808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
                                            <p:txEl>
                                              <p:pRg st="8" end="8"/>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5"/>
                <a:stretch>
                  <a:fillRect r="-625"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007F36F-4C04-EC4F-A9E3-6489ED3F72C6}"/>
                  </a:ext>
                </a:extLst>
              </p:cNvPr>
              <p:cNvSpPr/>
              <p:nvPr/>
            </p:nvSpPr>
            <p:spPr>
              <a:xfrm>
                <a:off x="621221" y="2656788"/>
                <a:ext cx="3803596" cy="759054"/>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func>
                            <m:funcPr>
                              <m:ctrlPr>
                                <a:rPr lang="en-US" i="1">
                                  <a:latin typeface="Cambria Math" panose="02040503050406030204" pitchFamily="18" charset="0"/>
                                </a:rPr>
                              </m:ctrlPr>
                            </m:funcPr>
                            <m:fName>
                              <m:r>
                                <m:rPr>
                                  <m:sty m:val="p"/>
                                </m:rPr>
                                <a:rPr lang="en-US">
                                  <a:latin typeface="Cambria Math" panose="02040503050406030204" pitchFamily="18" charset="0"/>
                                </a:rPr>
                                <m:t>max</m:t>
                              </m:r>
                              <m:r>
                                <a:rPr lang="en-US">
                                  <a:latin typeface="Cambria Math" panose="02040503050406030204" pitchFamily="18" charset="0"/>
                                </a:rPr>
                                <m:t>{</m:t>
                              </m:r>
                            </m:fName>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min</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PED</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ub>
                                              </m:sSub>
                                            </m:e>
                                          </m:d>
                                        </m:e>
                                      </m:func>
                                    </m:e>
                                  </m:nary>
                                </m:num>
                                <m:den>
                                  <m:r>
                                    <m:rPr>
                                      <m:sty m:val="p"/>
                                    </m:rPr>
                                    <a:rPr lang="en-US">
                                      <a:latin typeface="Cambria Math" panose="02040503050406030204" pitchFamily="18" charset="0"/>
                                    </a:rPr>
                                    <m:t>NT</m:t>
                                  </m:r>
                                  <m:r>
                                    <m:rPr>
                                      <m:sty m:val="p"/>
                                    </m:rPr>
                                    <a:rPr lang="en-US">
                                      <a:latin typeface="Cambria Math" panose="02040503050406030204" pitchFamily="18" charset="0"/>
                                    </a:rPr>
                                    <m:t>PC</m:t>
                                  </m:r>
                                  <m:r>
                                    <a:rPr lang="en-US" baseline="30000">
                                      <a:latin typeface="Cambria Math" panose="02040503050406030204" pitchFamily="18" charset="0"/>
                                    </a:rPr>
                                    <m:t>∗∗</m:t>
                                  </m:r>
                                </m:den>
                              </m:f>
                              <m:r>
                                <a:rPr lang="en-US">
                                  <a:latin typeface="Cambria Math" panose="02040503050406030204" pitchFamily="18" charset="0"/>
                                </a:rPr>
                                <m:t>}</m:t>
                              </m:r>
                              <m:r>
                                <a:rPr lang="en-US" i="1" smtClean="0">
                                  <a:latin typeface="Cambria Math" panose="02040503050406030204" pitchFamily="18" charset="0"/>
                                </a:rPr>
                                <m:t> </m:t>
                              </m:r>
                            </m:e>
                          </m:func>
                        </m:e>
                        <m:sub>
                          <m:r>
                            <a:rPr lang="en-US">
                              <a:latin typeface="Cambria Math" panose="02040503050406030204" pitchFamily="18" charset="0"/>
                            </a:rPr>
                            <m:t> </m:t>
                          </m:r>
                        </m:sub>
                      </m:sSub>
                    </m:oMath>
                  </m:oMathPara>
                </a14:m>
                <a:endParaRPr lang="en-US" dirty="0"/>
              </a:p>
            </p:txBody>
          </p:sp>
        </mc:Choice>
        <mc:Fallback>
          <p:sp>
            <p:nvSpPr>
              <p:cNvPr id="8" name="Rectangle 7">
                <a:extLst>
                  <a:ext uri="{FF2B5EF4-FFF2-40B4-BE49-F238E27FC236}">
                    <a16:creationId xmlns:a16="http://schemas.microsoft.com/office/drawing/2014/main" id="{5007F36F-4C04-EC4F-A9E3-6489ED3F72C6}"/>
                  </a:ext>
                </a:extLst>
              </p:cNvPr>
              <p:cNvSpPr>
                <a:spLocks noRot="1" noChangeAspect="1" noMove="1" noResize="1" noEditPoints="1" noAdjustHandles="1" noChangeArrowheads="1" noChangeShapeType="1" noTextEdit="1"/>
              </p:cNvSpPr>
              <p:nvPr/>
            </p:nvSpPr>
            <p:spPr>
              <a:xfrm>
                <a:off x="621221" y="2656788"/>
                <a:ext cx="3803596" cy="759054"/>
              </a:xfrm>
              <a:prstGeom prst="rect">
                <a:avLst/>
              </a:prstGeom>
              <a:blipFill>
                <a:blip r:embed="rId6"/>
                <a:stretch>
                  <a:fillRect t="-50820" b="-344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BCB54CD-3AD8-B54F-BA61-1730B754D511}"/>
                  </a:ext>
                </a:extLst>
              </p:cNvPr>
              <p:cNvSpPr/>
              <p:nvPr/>
            </p:nvSpPr>
            <p:spPr>
              <a:xfrm>
                <a:off x="7394632" y="2506899"/>
                <a:ext cx="1615379" cy="48359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p:sp>
            <p:nvSpPr>
              <p:cNvPr id="9" name="Rectangle 8">
                <a:extLst>
                  <a:ext uri="{FF2B5EF4-FFF2-40B4-BE49-F238E27FC236}">
                    <a16:creationId xmlns:a16="http://schemas.microsoft.com/office/drawing/2014/main" id="{FBCB54CD-3AD8-B54F-BA61-1730B754D511}"/>
                  </a:ext>
                </a:extLst>
              </p:cNvPr>
              <p:cNvSpPr>
                <a:spLocks noRot="1" noChangeAspect="1" noMove="1" noResize="1" noEditPoints="1" noAdjustHandles="1" noChangeArrowheads="1" noChangeShapeType="1" noTextEdit="1"/>
              </p:cNvSpPr>
              <p:nvPr/>
            </p:nvSpPr>
            <p:spPr>
              <a:xfrm>
                <a:off x="7394632" y="2506899"/>
                <a:ext cx="1615379" cy="48359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660847F4-8C54-5A4F-846F-0F47672CF77F}"/>
                  </a:ext>
                </a:extLst>
              </p:cNvPr>
              <p:cNvSpPr/>
              <p:nvPr/>
            </p:nvSpPr>
            <p:spPr>
              <a:xfrm>
                <a:off x="6835867" y="2972713"/>
                <a:ext cx="3025572" cy="668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p:sp>
            <p:nvSpPr>
              <p:cNvPr id="10" name="Rectangle 9">
                <a:extLst>
                  <a:ext uri="{FF2B5EF4-FFF2-40B4-BE49-F238E27FC236}">
                    <a16:creationId xmlns:a16="http://schemas.microsoft.com/office/drawing/2014/main" id="{660847F4-8C54-5A4F-846F-0F47672CF77F}"/>
                  </a:ext>
                </a:extLst>
              </p:cNvPr>
              <p:cNvSpPr>
                <a:spLocks noRot="1" noChangeAspect="1" noMove="1" noResize="1" noEditPoints="1" noAdjustHandles="1" noChangeArrowheads="1" noChangeShapeType="1" noTextEdit="1"/>
              </p:cNvSpPr>
              <p:nvPr/>
            </p:nvSpPr>
            <p:spPr>
              <a:xfrm>
                <a:off x="6835867" y="2972713"/>
                <a:ext cx="3025572" cy="668773"/>
              </a:xfrm>
              <a:prstGeom prst="rect">
                <a:avLst/>
              </a:prstGeom>
              <a:blipFill>
                <a:blip r:embed="rId8"/>
                <a:stretch>
                  <a:fillRect t="-135185" b="-205556"/>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156A47A-2383-EE47-8FC8-54AD90ADE265}"/>
              </a:ext>
            </a:extLst>
          </p:cNvPr>
          <p:cNvSpPr/>
          <p:nvPr/>
        </p:nvSpPr>
        <p:spPr>
          <a:xfrm>
            <a:off x="53788" y="6405008"/>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14" name="Rectangle 13">
            <a:extLst>
              <a:ext uri="{FF2B5EF4-FFF2-40B4-BE49-F238E27FC236}">
                <a16:creationId xmlns:a16="http://schemas.microsoft.com/office/drawing/2014/main" id="{AED5FA57-369D-D14A-8446-32A13E5E2241}"/>
              </a:ext>
            </a:extLst>
          </p:cNvPr>
          <p:cNvSpPr/>
          <p:nvPr/>
        </p:nvSpPr>
        <p:spPr>
          <a:xfrm>
            <a:off x="9623056" y="2494178"/>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p:sp>
        <p:nvSpPr>
          <p:cNvPr id="15" name="Rectangle 14">
            <a:extLst>
              <a:ext uri="{FF2B5EF4-FFF2-40B4-BE49-F238E27FC236}">
                <a16:creationId xmlns:a16="http://schemas.microsoft.com/office/drawing/2014/main" id="{00F5E23E-E6C9-4448-98A7-0FC3BEDD2E36}"/>
              </a:ext>
            </a:extLst>
          </p:cNvPr>
          <p:cNvSpPr/>
          <p:nvPr/>
        </p:nvSpPr>
        <p:spPr>
          <a:xfrm>
            <a:off x="9628817" y="3123757"/>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p:graphicFrame>
        <p:nvGraphicFramePr>
          <p:cNvPr id="16" name="Table 15">
            <a:extLst>
              <a:ext uri="{FF2B5EF4-FFF2-40B4-BE49-F238E27FC236}">
                <a16:creationId xmlns:a16="http://schemas.microsoft.com/office/drawing/2014/main" id="{7E935203-3471-454C-9FB3-88D2D28C1CB4}"/>
              </a:ext>
            </a:extLst>
          </p:cNvPr>
          <p:cNvGraphicFramePr>
            <a:graphicFrameLocks noGrp="1"/>
          </p:cNvGraphicFramePr>
          <p:nvPr>
            <p:extLst>
              <p:ext uri="{D42A27DB-BD31-4B8C-83A1-F6EECF244321}">
                <p14:modId xmlns:p14="http://schemas.microsoft.com/office/powerpoint/2010/main" val="1350348545"/>
              </p:ext>
            </p:extLst>
          </p:nvPr>
        </p:nvGraphicFramePr>
        <p:xfrm>
          <a:off x="7948769" y="3807092"/>
          <a:ext cx="3234705" cy="2651760"/>
        </p:xfrm>
        <a:graphic>
          <a:graphicData uri="http://schemas.openxmlformats.org/drawingml/2006/table">
            <a:tbl>
              <a:tblPr firstRow="1" bandRow="1">
                <a:tableStyleId>{5C22544A-7EE6-4342-B048-85BDC9FD1C3A}</a:tableStyleId>
              </a:tblPr>
              <a:tblGrid>
                <a:gridCol w="1078235">
                  <a:extLst>
                    <a:ext uri="{9D8B030D-6E8A-4147-A177-3AD203B41FA5}">
                      <a16:colId xmlns:a16="http://schemas.microsoft.com/office/drawing/2014/main" val="2363984331"/>
                    </a:ext>
                  </a:extLst>
                </a:gridCol>
                <a:gridCol w="1078235">
                  <a:extLst>
                    <a:ext uri="{9D8B030D-6E8A-4147-A177-3AD203B41FA5}">
                      <a16:colId xmlns:a16="http://schemas.microsoft.com/office/drawing/2014/main" val="3431014344"/>
                    </a:ext>
                  </a:extLst>
                </a:gridCol>
                <a:gridCol w="1078235">
                  <a:extLst>
                    <a:ext uri="{9D8B030D-6E8A-4147-A177-3AD203B41FA5}">
                      <a16:colId xmlns:a16="http://schemas.microsoft.com/office/drawing/2014/main" val="2049552392"/>
                    </a:ext>
                  </a:extLst>
                </a:gridCol>
              </a:tblGrid>
              <a:tr h="79550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25D7AA67-E829-FD4C-80EB-499851F3F71B}"/>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8" name="Rectangle 17">
                <a:extLst>
                  <a:ext uri="{FF2B5EF4-FFF2-40B4-BE49-F238E27FC236}">
                    <a16:creationId xmlns:a16="http://schemas.microsoft.com/office/drawing/2014/main" id="{25D7AA67-E829-FD4C-80EB-499851F3F71B}"/>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9"/>
                <a:stretch>
                  <a:fillRect l="-1429" t="-2614"/>
                </a:stretch>
              </a:blipFill>
            </p:spPr>
            <p:txBody>
              <a:bodyPr/>
              <a:lstStyle/>
              <a:p>
                <a:r>
                  <a:rPr lang="en-US">
                    <a:noFill/>
                  </a:rPr>
                  <a:t> </a:t>
                </a:r>
              </a:p>
            </p:txBody>
          </p:sp>
        </mc:Fallback>
      </mc:AlternateContent>
    </p:spTree>
    <p:extLst>
      <p:ext uri="{BB962C8B-B14F-4D97-AF65-F5344CB8AC3E}">
        <p14:creationId xmlns:p14="http://schemas.microsoft.com/office/powerpoint/2010/main" val="38045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50165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12</a:t>
            </a:fld>
            <a:endParaRPr lang="en-US" dirty="0"/>
          </a:p>
        </p:txBody>
      </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3"/>
          <a:stretch>
            <a:fillRect/>
          </a:stretch>
        </p:blipFill>
        <p:spPr>
          <a:xfrm>
            <a:off x="634053" y="3028950"/>
            <a:ext cx="5168900" cy="3327400"/>
          </a:xfrm>
          <a:prstGeom prst="rect">
            <a:avLst/>
          </a:prstGeom>
        </p:spPr>
      </p:pic>
      <p:grpSp>
        <p:nvGrpSpPr>
          <p:cNvPr id="8" name="Group 7">
            <a:extLst>
              <a:ext uri="{FF2B5EF4-FFF2-40B4-BE49-F238E27FC236}">
                <a16:creationId xmlns:a16="http://schemas.microsoft.com/office/drawing/2014/main" id="{01C46510-0D71-384A-870A-0C51DF821D92}"/>
              </a:ext>
            </a:extLst>
          </p:cNvPr>
          <p:cNvGrpSpPr/>
          <p:nvPr/>
        </p:nvGrpSpPr>
        <p:grpSpPr>
          <a:xfrm>
            <a:off x="1218555" y="1725402"/>
            <a:ext cx="10238533" cy="4557071"/>
            <a:chOff x="-6283439" y="-400422"/>
            <a:chExt cx="10241517" cy="4559878"/>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a:blip r:embed="rId4"/>
            <a:srcRect/>
            <a:stretch/>
          </p:blipFill>
          <p:spPr>
            <a:xfrm>
              <a:off x="-968537" y="-338138"/>
              <a:ext cx="492661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83439" y="-400422"/>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7005988" y="2900119"/>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6027203" y="2499768"/>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sp>
        <p:nvSpPr>
          <p:cNvPr id="29" name="TextBox 28">
            <a:extLst>
              <a:ext uri="{FF2B5EF4-FFF2-40B4-BE49-F238E27FC236}">
                <a16:creationId xmlns:a16="http://schemas.microsoft.com/office/drawing/2014/main" id="{502AEB69-B524-B348-B2FC-9AA1BB0BBCD7}"/>
              </a:ext>
            </a:extLst>
          </p:cNvPr>
          <p:cNvSpPr txBox="1"/>
          <p:nvPr/>
        </p:nvSpPr>
        <p:spPr>
          <a:xfrm>
            <a:off x="7721345" y="1380342"/>
            <a:ext cx="4719918"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a:t>
            </a:r>
            <a:r>
              <a:rPr lang="en-US" sz="4800" baseline="30000" dirty="0">
                <a:solidFill>
                  <a:srgbClr val="E94C00"/>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model</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86232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r>
              <a:rPr lang="en-US" sz="3000" dirty="0">
                <a:latin typeface="DaunPenh" pitchFamily="2" charset="0"/>
                <a:cs typeface="DaunPenh" pitchFamily="2" charset="0"/>
              </a:rPr>
              <a:t>Holds a few assumptions…</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686493"/>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686493"/>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342551" y="493966"/>
            <a:ext cx="5559861" cy="3557430"/>
          </a:xfrm>
          <a:prstGeom prst="rect">
            <a:avLst/>
          </a:prstGeom>
        </p:spPr>
      </p:pic>
      <p:grpSp>
        <p:nvGrpSpPr>
          <p:cNvPr id="5" name="Group 4">
            <a:extLst>
              <a:ext uri="{FF2B5EF4-FFF2-40B4-BE49-F238E27FC236}">
                <a16:creationId xmlns:a16="http://schemas.microsoft.com/office/drawing/2014/main" id="{09E32303-0976-2A4E-892D-770D1D93C918}"/>
              </a:ext>
            </a:extLst>
          </p:cNvPr>
          <p:cNvGrpSpPr/>
          <p:nvPr/>
        </p:nvGrpSpPr>
        <p:grpSpPr>
          <a:xfrm>
            <a:off x="6902912" y="1055357"/>
            <a:ext cx="4602166" cy="2940986"/>
            <a:chOff x="6821399" y="1798457"/>
            <a:chExt cx="4602166" cy="2940986"/>
          </a:xfrm>
        </p:grpSpPr>
        <p:grpSp>
          <p:nvGrpSpPr>
            <p:cNvPr id="28" name="Group 27">
              <a:extLst>
                <a:ext uri="{FF2B5EF4-FFF2-40B4-BE49-F238E27FC236}">
                  <a16:creationId xmlns:a16="http://schemas.microsoft.com/office/drawing/2014/main" id="{C3F81A77-F560-E749-AA40-BF83F31BD3BB}"/>
                </a:ext>
              </a:extLst>
            </p:cNvPr>
            <p:cNvGrpSpPr/>
            <p:nvPr/>
          </p:nvGrpSpPr>
          <p:grpSpPr>
            <a:xfrm>
              <a:off x="6821399" y="1798457"/>
              <a:ext cx="4602166" cy="2940986"/>
              <a:chOff x="7131820" y="3010297"/>
              <a:chExt cx="4602166" cy="2940986"/>
            </a:xfrm>
          </p:grpSpPr>
          <p:pic>
            <p:nvPicPr>
              <p:cNvPr id="29" name="Picture 28">
                <a:extLst>
                  <a:ext uri="{FF2B5EF4-FFF2-40B4-BE49-F238E27FC236}">
                    <a16:creationId xmlns:a16="http://schemas.microsoft.com/office/drawing/2014/main" id="{6CA8B3FB-BE34-CD42-9FEA-9497DE27F56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EFA7BF60-6497-DD41-963B-DE17088D0EFC}"/>
                      </a:ext>
                    </a:extLst>
                  </p:cNvPr>
                  <p:cNvSpPr/>
                  <p:nvPr/>
                </p:nvSpPr>
                <p:spPr>
                  <a:xfrm>
                    <a:off x="7281184" y="5293366"/>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p:sp>
                <p:nvSpPr>
                  <p:cNvPr id="30" name="Rectangle 29">
                    <a:extLst>
                      <a:ext uri="{FF2B5EF4-FFF2-40B4-BE49-F238E27FC236}">
                        <a16:creationId xmlns:a16="http://schemas.microsoft.com/office/drawing/2014/main" id="{EFA7BF60-6497-DD41-963B-DE17088D0EFC}"/>
                      </a:ext>
                    </a:extLst>
                  </p:cNvPr>
                  <p:cNvSpPr>
                    <a:spLocks noRot="1" noChangeAspect="1" noMove="1" noResize="1" noEditPoints="1" noAdjustHandles="1" noChangeArrowheads="1" noChangeShapeType="1" noTextEdit="1"/>
                  </p:cNvSpPr>
                  <p:nvPr/>
                </p:nvSpPr>
                <p:spPr>
                  <a:xfrm>
                    <a:off x="7281184" y="5293366"/>
                    <a:ext cx="266420" cy="574837"/>
                  </a:xfrm>
                  <a:prstGeom prst="rect">
                    <a:avLst/>
                  </a:prstGeom>
                  <a:blipFill>
                    <a:blip r:embed="rId7"/>
                    <a:stretch>
                      <a:fillRect r="-468182"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519CF40E-29CD-B345-A636-043470C28F13}"/>
                      </a:ext>
                    </a:extLst>
                  </p:cNvPr>
                  <p:cNvSpPr/>
                  <p:nvPr/>
                </p:nvSpPr>
                <p:spPr>
                  <a:xfrm>
                    <a:off x="9356556" y="520107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p:sp>
                <p:nvSpPr>
                  <p:cNvPr id="31" name="Rectangle 30">
                    <a:extLst>
                      <a:ext uri="{FF2B5EF4-FFF2-40B4-BE49-F238E27FC236}">
                        <a16:creationId xmlns:a16="http://schemas.microsoft.com/office/drawing/2014/main" id="{519CF40E-29CD-B345-A636-043470C28F13}"/>
                      </a:ext>
                    </a:extLst>
                  </p:cNvPr>
                  <p:cNvSpPr>
                    <a:spLocks noRot="1" noChangeAspect="1" noMove="1" noResize="1" noEditPoints="1" noAdjustHandles="1" noChangeArrowheads="1" noChangeShapeType="1" noTextEdit="1"/>
                  </p:cNvSpPr>
                  <p:nvPr/>
                </p:nvSpPr>
                <p:spPr>
                  <a:xfrm>
                    <a:off x="9356556" y="5201078"/>
                    <a:ext cx="2298963" cy="750205"/>
                  </a:xfrm>
                  <a:prstGeom prst="rect">
                    <a:avLst/>
                  </a:prstGeom>
                  <a:blipFill>
                    <a:blip r:embed="rId8"/>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160E6F0-A7B3-BF4B-9A42-681A65DDC71B}"/>
                </a:ext>
              </a:extLst>
            </p:cNvPr>
            <p:cNvGrpSpPr/>
            <p:nvPr/>
          </p:nvGrpSpPr>
          <p:grpSpPr>
            <a:xfrm>
              <a:off x="7559213" y="2749346"/>
              <a:ext cx="1055731" cy="513348"/>
              <a:chOff x="3518144" y="2326105"/>
              <a:chExt cx="1055731" cy="513348"/>
            </a:xfrm>
          </p:grpSpPr>
          <p:sp>
            <p:nvSpPr>
              <p:cNvPr id="33" name="Right Brace 32">
                <a:extLst>
                  <a:ext uri="{FF2B5EF4-FFF2-40B4-BE49-F238E27FC236}">
                    <a16:creationId xmlns:a16="http://schemas.microsoft.com/office/drawing/2014/main" id="{5773B178-CAFD-9D4C-9863-56A561B63D81}"/>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1FDEACBB-42F4-E94A-8357-EBB03F9494EE}"/>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35" name="TextBox 34">
              <a:extLst>
                <a:ext uri="{FF2B5EF4-FFF2-40B4-BE49-F238E27FC236}">
                  <a16:creationId xmlns:a16="http://schemas.microsoft.com/office/drawing/2014/main" id="{AA3EEEE4-4DFA-DF4D-A875-A469AB9FF80F}"/>
                </a:ext>
              </a:extLst>
            </p:cNvPr>
            <p:cNvSpPr txBox="1"/>
            <p:nvPr/>
          </p:nvSpPr>
          <p:spPr>
            <a:xfrm>
              <a:off x="7620920" y="3223043"/>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36" name="Group 35">
              <a:extLst>
                <a:ext uri="{FF2B5EF4-FFF2-40B4-BE49-F238E27FC236}">
                  <a16:creationId xmlns:a16="http://schemas.microsoft.com/office/drawing/2014/main" id="{FB1D7F9A-A928-784D-B62D-23879FD8BA60}"/>
                </a:ext>
              </a:extLst>
            </p:cNvPr>
            <p:cNvGrpSpPr/>
            <p:nvPr/>
          </p:nvGrpSpPr>
          <p:grpSpPr>
            <a:xfrm>
              <a:off x="7538249" y="3487576"/>
              <a:ext cx="1101360" cy="400110"/>
              <a:chOff x="3497180" y="3064335"/>
              <a:chExt cx="1101360" cy="400110"/>
            </a:xfrm>
          </p:grpSpPr>
          <p:sp>
            <p:nvSpPr>
              <p:cNvPr id="37" name="TextBox 36">
                <a:extLst>
                  <a:ext uri="{FF2B5EF4-FFF2-40B4-BE49-F238E27FC236}">
                    <a16:creationId xmlns:a16="http://schemas.microsoft.com/office/drawing/2014/main" id="{5EB2241B-FB16-894B-9883-6BCD030F8B47}"/>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38" name="Right Brace 37">
                <a:extLst>
                  <a:ext uri="{FF2B5EF4-FFF2-40B4-BE49-F238E27FC236}">
                    <a16:creationId xmlns:a16="http://schemas.microsoft.com/office/drawing/2014/main" id="{DE720E09-B145-5D4D-9821-6DE7D0346B8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39" name="Rectangle 38">
            <a:extLst>
              <a:ext uri="{FF2B5EF4-FFF2-40B4-BE49-F238E27FC236}">
                <a16:creationId xmlns:a16="http://schemas.microsoft.com/office/drawing/2014/main" id="{6C842E18-7854-9F45-ACAE-4B51B4D3C159}"/>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072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E87328-9BC4-8547-B221-4DEABC5534B2}"/>
              </a:ext>
            </a:extLst>
          </p:cNvPr>
          <p:cNvSpPr>
            <a:spLocks noGrp="1"/>
          </p:cNvSpPr>
          <p:nvPr>
            <p:ph type="title"/>
          </p:nvPr>
        </p:nvSpPr>
        <p:spPr>
          <a:xfrm>
            <a:off x="1023936" y="421482"/>
            <a:ext cx="2886075" cy="2486024"/>
          </a:xfrm>
          <a:noFill/>
        </p:spPr>
        <p:txBody>
          <a:bodyPr vert="horz" lIns="91440" tIns="45720" rIns="91440" bIns="45720" rtlCol="0" anchor="ctr">
            <a:normAutofit/>
          </a:bodyPr>
          <a:lstStyle/>
          <a:p>
            <a:pPr algn="ctr"/>
            <a:r>
              <a:rPr lang="en-US" sz="6500" dirty="0">
                <a:solidFill>
                  <a:schemeClr val="bg1"/>
                </a:solidFill>
                <a:latin typeface="DaunPenh" pitchFamily="2" charset="0"/>
                <a:cs typeface="DaunPenh" pitchFamily="2" charset="0"/>
              </a:rPr>
              <a:t>preliminary results</a:t>
            </a:r>
          </a:p>
        </p:txBody>
      </p:sp>
      <p:sp>
        <p:nvSpPr>
          <p:cNvPr id="4" name="Slide Number Placeholder 3">
            <a:extLst>
              <a:ext uri="{FF2B5EF4-FFF2-40B4-BE49-F238E27FC236}">
                <a16:creationId xmlns:a16="http://schemas.microsoft.com/office/drawing/2014/main" id="{0D9BB70E-A318-8048-A1C3-9A98CD7F91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A4AC6D-9836-9F4A-961A-ECAC0CEAF37F}" type="slidenum">
              <a:rPr lang="en-US" smtClean="0"/>
              <a:pPr>
                <a:spcAft>
                  <a:spcPts val="600"/>
                </a:spcAft>
              </a:pPr>
              <a:t>14</a:t>
            </a:fld>
            <a:endParaRPr lang="en-US"/>
          </a:p>
        </p:txBody>
      </p:sp>
    </p:spTree>
    <p:extLst>
      <p:ext uri="{BB962C8B-B14F-4D97-AF65-F5344CB8AC3E}">
        <p14:creationId xmlns:p14="http://schemas.microsoft.com/office/powerpoint/2010/main" val="425716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15</a:t>
            </a:fld>
            <a:endParaRPr lang="en-US"/>
          </a:p>
        </p:txBody>
      </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16</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158961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5245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 combining the two modules together. </a:t>
            </a:r>
          </a:p>
          <a:p>
            <a:pPr algn="just">
              <a:spcAft>
                <a:spcPts val="600"/>
              </a:spcAft>
            </a:pPr>
            <a:r>
              <a:rPr lang="en-US" sz="3500" dirty="0">
                <a:latin typeface="DaunPenh" pitchFamily="2" charset="0"/>
                <a:cs typeface="DaunPenh" pitchFamily="2" charset="0"/>
              </a:rPr>
              <a:t>Other aspects: performance analysis, a-posteriori analysis, heterogenous network, various sources/sensors configurations, weather conditions and emission rates,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19</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019C473-E82A-B743-AEF6-322AD64D3D3B}"/>
              </a:ext>
            </a:extLst>
          </p:cNvPr>
          <p:cNvCxnSpPr>
            <a:cxnSpLocks/>
          </p:cNvCxnSpPr>
          <p:nvPr/>
        </p:nvCxnSpPr>
        <p:spPr>
          <a:xfrm>
            <a:off x="467226" y="1119943"/>
            <a:ext cx="6928185" cy="0"/>
          </a:xfrm>
          <a:prstGeom prst="line">
            <a:avLst/>
          </a:prstGeom>
          <a:ln w="25400">
            <a:solidFill>
              <a:srgbClr val="E94C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533402"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7226" y="1737262"/>
            <a:ext cx="8036610" cy="4342696"/>
          </a:xfrm>
        </p:spPr>
        <p:txBody>
          <a:bodyPr>
            <a:normAutofit/>
          </a:bodyPr>
          <a:lstStyle/>
          <a:p>
            <a:r>
              <a:rPr lang="en-US" sz="3200" dirty="0">
                <a:solidFill>
                  <a:schemeClr val="tx1">
                    <a:lumMod val="85000"/>
                    <a:lumOff val="15000"/>
                  </a:schemeClr>
                </a:solidFill>
                <a:latin typeface="DaunPenh" pitchFamily="2" charset="0"/>
                <a:ea typeface="+mj-ea"/>
                <a:cs typeface="DaunPenh" pitchFamily="2" charset="0"/>
              </a:rPr>
              <a:t>Why do we need it? emission control</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epidemiological/climate research, planning</a:t>
            </a:r>
            <a:endParaRPr lang="he-IL" sz="3200" dirty="0">
              <a:solidFill>
                <a:schemeClr val="tx1">
                  <a:lumMod val="85000"/>
                  <a:lumOff val="15000"/>
                </a:schemeClr>
              </a:solidFill>
              <a:latin typeface="DaunPenh" pitchFamily="2" charset="0"/>
              <a:ea typeface="+mj-ea"/>
              <a:cs typeface="DaunPenh" pitchFamily="2" charset="0"/>
            </a:endParaRPr>
          </a:p>
          <a:p>
            <a:r>
              <a:rPr lang="en-US" sz="3200" b="1" dirty="0">
                <a:solidFill>
                  <a:schemeClr val="tx1">
                    <a:lumMod val="85000"/>
                    <a:lumOff val="15000"/>
                  </a:schemeClr>
                </a:solidFill>
                <a:latin typeface="DaunPenh" pitchFamily="2" charset="0"/>
                <a:cs typeface="DaunPenh" pitchFamily="2" charset="0"/>
              </a:rPr>
              <a:t>Major issues:</a:t>
            </a:r>
            <a:endParaRPr lang="en-US"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Producing high resolution pollution concentration maps</a:t>
            </a:r>
            <a:endParaRPr lang="he-IL"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Lack of data on pollutant’s releases (quantity, location…)</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8" name="Group 7">
            <a:extLst>
              <a:ext uri="{FF2B5EF4-FFF2-40B4-BE49-F238E27FC236}">
                <a16:creationId xmlns:a16="http://schemas.microsoft.com/office/drawing/2014/main" id="{AEF4976C-7E5D-3F43-9C9A-F9F28EE101D3}"/>
              </a:ext>
            </a:extLst>
          </p:cNvPr>
          <p:cNvGrpSpPr/>
          <p:nvPr/>
        </p:nvGrpSpPr>
        <p:grpSpPr>
          <a:xfrm>
            <a:off x="7714211" y="296947"/>
            <a:ext cx="4187027" cy="3876042"/>
            <a:chOff x="5208200" y="-6144"/>
            <a:chExt cx="6987258" cy="6148189"/>
          </a:xfrm>
          <a:scene3d>
            <a:camera prst="orthographicFront"/>
            <a:lightRig rig="morning" dir="t"/>
          </a:scene3d>
        </p:grpSpPr>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960996" y="-6144"/>
              <a:ext cx="3234462" cy="2504099"/>
            </a:xfrm>
            <a:prstGeom prst="rect">
              <a:avLst/>
            </a:prstGeom>
            <a:effectLst>
              <a:outerShdw blurRad="1270000" dist="50800" dir="5400000" algn="ctr" rotWithShape="0">
                <a:srgbClr val="000000">
                  <a:alpha val="43137"/>
                </a:srgbClr>
              </a:outerShdw>
            </a:effectLst>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5208200" y="-2537"/>
              <a:ext cx="3768506" cy="2497955"/>
            </a:xfrm>
            <a:prstGeom prst="rect">
              <a:avLst/>
            </a:prstGeom>
            <a:effectLst>
              <a:outerShdw blurRad="1270000" dist="50800" dir="5400000" algn="ctr" rotWithShape="0">
                <a:srgbClr val="000000">
                  <a:alpha val="43137"/>
                </a:srgbClr>
              </a:outerShdw>
            </a:effectLst>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5"/>
            <a:srcRect l="31889" r="10922"/>
            <a:stretch/>
          </p:blipFill>
          <p:spPr>
            <a:xfrm>
              <a:off x="5208200" y="2492711"/>
              <a:ext cx="6956660" cy="3649334"/>
            </a:xfrm>
            <a:prstGeom prst="rect">
              <a:avLst/>
            </a:prstGeom>
            <a:effectLst>
              <a:outerShdw blurRad="1270000" dist="50800" dir="5400000" algn="ctr" rotWithShape="0">
                <a:srgbClr val="000000">
                  <a:alpha val="43137"/>
                </a:srgbClr>
              </a:outerShdw>
            </a:effectLst>
          </p:spPr>
        </p:pic>
      </p:grpSp>
    </p:spTree>
    <p:extLst>
      <p:ext uri="{BB962C8B-B14F-4D97-AF65-F5344CB8AC3E}">
        <p14:creationId xmlns:p14="http://schemas.microsoft.com/office/powerpoint/2010/main" val="487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6861E-BEF4-F042-913C-6190382B0C49}"/>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A0233D20-D7D9-7F48-8A9C-23017D077100}"/>
              </a:ext>
            </a:extLst>
          </p:cNvPr>
          <p:cNvGrpSpPr/>
          <p:nvPr/>
        </p:nvGrpSpPr>
        <p:grpSpPr>
          <a:xfrm>
            <a:off x="497681" y="285264"/>
            <a:ext cx="11196637" cy="6572736"/>
            <a:chOff x="-2036097" y="1942725"/>
            <a:chExt cx="8789609" cy="4294563"/>
          </a:xfrm>
        </p:grpSpPr>
        <p:pic>
          <p:nvPicPr>
            <p:cNvPr id="6" name="Picture 5">
              <a:extLst>
                <a:ext uri="{FF2B5EF4-FFF2-40B4-BE49-F238E27FC236}">
                  <a16:creationId xmlns:a16="http://schemas.microsoft.com/office/drawing/2014/main" id="{7BDE8E89-318E-7142-B8A0-0F562EA659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558"/>
            <a:stretch/>
          </p:blipFill>
          <p:spPr>
            <a:xfrm>
              <a:off x="-2036097" y="1942725"/>
              <a:ext cx="8789609" cy="4025770"/>
            </a:xfrm>
            <a:prstGeom prst="rect">
              <a:avLst/>
            </a:prstGeom>
          </p:spPr>
        </p:pic>
        <p:sp>
          <p:nvSpPr>
            <p:cNvPr id="7" name="Text Box 30">
              <a:extLst>
                <a:ext uri="{FF2B5EF4-FFF2-40B4-BE49-F238E27FC236}">
                  <a16:creationId xmlns:a16="http://schemas.microsoft.com/office/drawing/2014/main" id="{F87653E0-B5F2-7B45-A665-D107CBF91C6B}"/>
                </a:ext>
              </a:extLst>
            </p:cNvPr>
            <p:cNvSpPr txBox="1"/>
            <p:nvPr/>
          </p:nvSpPr>
          <p:spPr>
            <a:xfrm>
              <a:off x="3803967" y="5832158"/>
              <a:ext cx="314325" cy="4051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a:effectLst/>
                  <a:latin typeface="David" panose="020E0502060401010101" pitchFamily="34" charset="-79"/>
                  <a:ea typeface="Times New Roman" panose="02020603050405020304" pitchFamily="18" charset="0"/>
                  <a:cs typeface="David" panose="020E0502060401010101" pitchFamily="34" charset="-79"/>
                </a:rPr>
                <a:t> </a:t>
              </a:r>
            </a:p>
          </p:txBody>
        </p:sp>
      </p:grpSp>
      <p:sp>
        <p:nvSpPr>
          <p:cNvPr id="8" name="Title 1">
            <a:extLst>
              <a:ext uri="{FF2B5EF4-FFF2-40B4-BE49-F238E27FC236}">
                <a16:creationId xmlns:a16="http://schemas.microsoft.com/office/drawing/2014/main" id="{FF2CACC3-EABB-AA40-8F60-79D72D52A9FC}"/>
              </a:ext>
            </a:extLst>
          </p:cNvPr>
          <p:cNvSpPr>
            <a:spLocks noGrp="1"/>
          </p:cNvSpPr>
          <p:nvPr>
            <p:ph type="title"/>
          </p:nvPr>
        </p:nvSpPr>
        <p:spPr>
          <a:xfrm>
            <a:off x="6738851" y="285264"/>
            <a:ext cx="4614949"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Work schedule</a:t>
            </a:r>
            <a:endParaRPr lang="en-US" sz="7200" dirty="0"/>
          </a:p>
        </p:txBody>
      </p:sp>
    </p:spTree>
    <p:extLst>
      <p:ext uri="{BB962C8B-B14F-4D97-AF65-F5344CB8AC3E}">
        <p14:creationId xmlns:p14="http://schemas.microsoft.com/office/powerpoint/2010/main" val="201036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pPr marL="0" indent="0">
              <a:buNone/>
            </a:pPr>
            <a:endParaRPr lang="en-US" sz="2400" dirty="0">
              <a:solidFill>
                <a:srgbClr val="000000"/>
              </a:solidFill>
              <a:latin typeface="DaunPenh" pitchFamily="2" charset="0"/>
              <a:cs typeface="DaunPenh" pitchFamily="2" charset="0"/>
            </a:endParaRPr>
          </a:p>
          <a:p>
            <a:r>
              <a:rPr lang="en-US" sz="2000" i="1" dirty="0">
                <a:solidFill>
                  <a:srgbClr val="000000"/>
                </a:solidFill>
                <a:latin typeface="DaunPenh" pitchFamily="2" charset="0"/>
                <a:cs typeface="DaunPenh" pitchFamily="2" charset="0"/>
              </a:rPr>
              <a:t>A. </a:t>
            </a:r>
            <a:r>
              <a:rPr lang="en-US" sz="2000" i="1" dirty="0" err="1">
                <a:solidFill>
                  <a:srgbClr val="000000"/>
                </a:solidFill>
                <a:latin typeface="DaunPenh" pitchFamily="2" charset="0"/>
                <a:cs typeface="DaunPenh" pitchFamily="2" charset="0"/>
              </a:rPr>
              <a:t>Boubrima</a:t>
            </a:r>
            <a:r>
              <a:rPr lang="en-US" sz="2000" i="1" dirty="0">
                <a:solidFill>
                  <a:srgbClr val="000000"/>
                </a:solidFill>
                <a:latin typeface="DaunPenh" pitchFamily="2" charset="0"/>
                <a:cs typeface="DaunPenh" pitchFamily="2" charset="0"/>
              </a:rPr>
              <a:t>, W. </a:t>
            </a:r>
            <a:r>
              <a:rPr lang="en-US" sz="2000" i="1" dirty="0" err="1">
                <a:solidFill>
                  <a:srgbClr val="000000"/>
                </a:solidFill>
                <a:latin typeface="DaunPenh" pitchFamily="2" charset="0"/>
                <a:cs typeface="DaunPenh" pitchFamily="2" charset="0"/>
              </a:rPr>
              <a:t>Bechkit</a:t>
            </a:r>
            <a:r>
              <a:rPr lang="en-US" sz="2000" i="1" dirty="0">
                <a:solidFill>
                  <a:srgbClr val="000000"/>
                </a:solidFill>
                <a:latin typeface="DaunPenh" pitchFamily="2" charset="0"/>
                <a:cs typeface="DaunPenh" pitchFamily="2" charset="0"/>
              </a:rPr>
              <a:t>, and H. </a:t>
            </a:r>
            <a:r>
              <a:rPr lang="en-US" sz="2000" i="1" dirty="0" err="1">
                <a:solidFill>
                  <a:srgbClr val="000000"/>
                </a:solidFill>
                <a:latin typeface="DaunPenh" pitchFamily="2" charset="0"/>
                <a:cs typeface="DaunPenh" pitchFamily="2" charset="0"/>
              </a:rPr>
              <a:t>Rivano</a:t>
            </a:r>
            <a:r>
              <a:rPr lang="en-US" sz="2000" i="1" dirty="0">
                <a:solidFill>
                  <a:srgbClr val="000000"/>
                </a:solidFill>
                <a:latin typeface="DaunPenh" pitchFamily="2" charset="0"/>
                <a:cs typeface="DaunPenh" pitchFamily="2" charset="0"/>
              </a:rPr>
              <a:t>, “Optimal WSN Deployment Models for Air Pollution Monitoring,” IEEE Trans. </a:t>
            </a:r>
            <a:r>
              <a:rPr lang="en-US" sz="2000" i="1" dirty="0" err="1">
                <a:solidFill>
                  <a:srgbClr val="000000"/>
                </a:solidFill>
                <a:latin typeface="DaunPenh" pitchFamily="2" charset="0"/>
                <a:cs typeface="DaunPenh" pitchFamily="2" charset="0"/>
              </a:rPr>
              <a:t>Wirel</a:t>
            </a:r>
            <a:r>
              <a:rPr lang="en-US" sz="2000" i="1" dirty="0">
                <a:solidFill>
                  <a:srgbClr val="000000"/>
                </a:solidFill>
                <a:latin typeface="DaunPenh" pitchFamily="2" charset="0"/>
                <a:cs typeface="DaunPenh" pitchFamily="2" charset="0"/>
              </a:rPr>
              <a:t>. </a:t>
            </a:r>
            <a:r>
              <a:rPr lang="en-US" sz="2000" i="1" dirty="0" err="1">
                <a:solidFill>
                  <a:srgbClr val="000000"/>
                </a:solidFill>
                <a:latin typeface="DaunPenh" pitchFamily="2" charset="0"/>
                <a:cs typeface="DaunPenh" pitchFamily="2" charset="0"/>
              </a:rPr>
              <a:t>Commun</a:t>
            </a:r>
            <a:r>
              <a:rPr lang="en-US" sz="2000" i="1" dirty="0">
                <a:solidFill>
                  <a:srgbClr val="000000"/>
                </a:solidFill>
                <a:latin typeface="DaunPenh" pitchFamily="2" charset="0"/>
                <a:cs typeface="DaunPenh" pitchFamily="2" charset="0"/>
              </a:rPr>
              <a:t>., vol. 16, no. 5, pp. 2723–2735, 2017.</a:t>
            </a:r>
          </a:p>
          <a:p>
            <a:r>
              <a:rPr lang="en-US" sz="2000" i="1" dirty="0">
                <a:solidFill>
                  <a:srgbClr val="000000"/>
                </a:solidFill>
                <a:latin typeface="DaunPenh" pitchFamily="2" charset="0"/>
                <a:cs typeface="DaunPenh" pitchFamily="2" charset="0"/>
              </a:rPr>
              <a:t>J. D. Berman, L. </a:t>
            </a:r>
            <a:r>
              <a:rPr lang="en-US" sz="2000" i="1" dirty="0" err="1">
                <a:solidFill>
                  <a:srgbClr val="000000"/>
                </a:solidFill>
                <a:latin typeface="DaunPenh" pitchFamily="2" charset="0"/>
                <a:cs typeface="DaunPenh" pitchFamily="2" charset="0"/>
              </a:rPr>
              <a:t>Jin</a:t>
            </a:r>
            <a:r>
              <a:rPr lang="en-US" sz="2000" i="1" dirty="0">
                <a:solidFill>
                  <a:srgbClr val="000000"/>
                </a:solidFill>
                <a:latin typeface="DaunPenh" pitchFamily="2" charset="0"/>
                <a:cs typeface="DaunPenh" pitchFamily="2" charset="0"/>
              </a:rPr>
              <a:t>, M. L. Bell, and F. C. </a:t>
            </a:r>
            <a:r>
              <a:rPr lang="en-US" sz="2000" i="1" dirty="0" err="1">
                <a:solidFill>
                  <a:srgbClr val="000000"/>
                </a:solidFill>
                <a:latin typeface="DaunPenh" pitchFamily="2" charset="0"/>
                <a:cs typeface="DaunPenh" pitchFamily="2" charset="0"/>
              </a:rPr>
              <a:t>Curriero</a:t>
            </a:r>
            <a:r>
              <a:rPr lang="en-US" sz="2000" i="1"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r>
              <a:rPr lang="en-US" sz="2000" i="1" dirty="0">
                <a:solidFill>
                  <a:srgbClr val="000000"/>
                </a:solidFill>
                <a:latin typeface="DaunPenh" pitchFamily="2" charset="0"/>
                <a:cs typeface="DaunPenh" pitchFamily="2" charset="0"/>
              </a:rPr>
              <a:t>P. S. </a:t>
            </a:r>
            <a:r>
              <a:rPr lang="en-US" sz="2000" i="1" dirty="0" err="1">
                <a:solidFill>
                  <a:srgbClr val="000000"/>
                </a:solidFill>
                <a:latin typeface="DaunPenh" pitchFamily="2" charset="0"/>
                <a:cs typeface="DaunPenh" pitchFamily="2" charset="0"/>
              </a:rPr>
              <a:t>Kanaroglou</a:t>
            </a:r>
            <a:r>
              <a:rPr lang="en-US" sz="2000" i="1"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pPr marL="0" indent="0">
              <a:buNone/>
            </a:pPr>
            <a:endParaRPr lang="en-US" sz="2400" dirty="0">
              <a:solidFill>
                <a:srgbClr val="000000"/>
              </a:solidFill>
              <a:latin typeface="DaunPenh" pitchFamily="2" charset="0"/>
              <a:cs typeface="DaunPenh" pitchFamily="2" charset="0"/>
            </a:endParaRP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21</a:t>
            </a:fld>
            <a:endParaRPr lang="en-US"/>
          </a:p>
        </p:txBody>
      </p:sp>
    </p:spTree>
    <p:extLst>
      <p:ext uri="{BB962C8B-B14F-4D97-AF65-F5344CB8AC3E}">
        <p14:creationId xmlns:p14="http://schemas.microsoft.com/office/powerpoint/2010/main" val="426703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3"/>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309612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3"/>
          <a:stretch>
            <a:fillRect/>
          </a:stretch>
        </p:blipFill>
        <p:spPr>
          <a:xfrm>
            <a:off x="7060412"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4"/>
          <a:stretch>
            <a:fillRect/>
          </a:stretch>
        </p:blipFill>
        <p:spPr>
          <a:xfrm>
            <a:off x="7076100"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5"/>
          <a:stretch>
            <a:fillRect/>
          </a:stretch>
        </p:blipFill>
        <p:spPr>
          <a:xfrm>
            <a:off x="2348391"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6"/>
          <a:stretch>
            <a:fillRect/>
          </a:stretch>
        </p:blipFill>
        <p:spPr>
          <a:xfrm>
            <a:off x="2380125" y="3424982"/>
            <a:ext cx="4788568" cy="3258308"/>
          </a:xfrm>
          <a:prstGeom prst="rect">
            <a:avLst/>
          </a:prstGeom>
        </p:spPr>
      </p:pic>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23</a:t>
            </a:fld>
            <a:endParaRPr lang="en-US"/>
          </a:p>
        </p:txBody>
      </p:sp>
      <p:sp>
        <p:nvSpPr>
          <p:cNvPr id="8" name="Title 1">
            <a:extLst>
              <a:ext uri="{FF2B5EF4-FFF2-40B4-BE49-F238E27FC236}">
                <a16:creationId xmlns:a16="http://schemas.microsoft.com/office/drawing/2014/main" id="{7668C6F6-9E06-184C-8413-F8113622E9BF}"/>
              </a:ext>
            </a:extLst>
          </p:cNvPr>
          <p:cNvSpPr>
            <a:spLocks noGrp="1"/>
          </p:cNvSpPr>
          <p:nvPr>
            <p:ph type="title"/>
          </p:nvPr>
        </p:nvSpPr>
        <p:spPr>
          <a:xfrm>
            <a:off x="187786" y="579952"/>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summer</a:t>
            </a:r>
            <a:endParaRPr lang="en-US" sz="7200" dirty="0">
              <a:solidFill>
                <a:srgbClr val="E94C00"/>
              </a:solidFill>
            </a:endParaRPr>
          </a:p>
        </p:txBody>
      </p:sp>
    </p:spTree>
    <p:extLst>
      <p:ext uri="{BB962C8B-B14F-4D97-AF65-F5344CB8AC3E}">
        <p14:creationId xmlns:p14="http://schemas.microsoft.com/office/powerpoint/2010/main" val="354225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3"/>
          <a:stretch>
            <a:fillRect/>
          </a:stretch>
        </p:blipFill>
        <p:spPr>
          <a:xfrm>
            <a:off x="8027065" y="656477"/>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4"/>
          <a:stretch>
            <a:fillRect/>
          </a:stretch>
        </p:blipFill>
        <p:spPr>
          <a:xfrm>
            <a:off x="305797" y="685341"/>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5"/>
          <a:stretch>
            <a:fillRect/>
          </a:stretch>
        </p:blipFill>
        <p:spPr>
          <a:xfrm>
            <a:off x="1515164" y="3454645"/>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6"/>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7"/>
          <a:stretch>
            <a:fillRect/>
          </a:stretch>
        </p:blipFill>
        <p:spPr>
          <a:xfrm>
            <a:off x="4166431" y="656476"/>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128337" y="26836"/>
            <a:ext cx="8025777"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winter</a:t>
            </a:r>
            <a:endParaRPr lang="en-US" sz="7200" dirty="0">
              <a:solidFill>
                <a:srgbClr val="E94C00"/>
              </a:solidFill>
            </a:endParaRPr>
          </a:p>
        </p:txBody>
      </p:sp>
      <p:sp>
        <p:nvSpPr>
          <p:cNvPr id="2" name="Slide Number Placeholder 1">
            <a:extLst>
              <a:ext uri="{FF2B5EF4-FFF2-40B4-BE49-F238E27FC236}">
                <a16:creationId xmlns:a16="http://schemas.microsoft.com/office/drawing/2014/main" id="{95CD2301-905C-9A47-B056-E5ADCE1E38CE}"/>
              </a:ext>
            </a:extLst>
          </p:cNvPr>
          <p:cNvSpPr>
            <a:spLocks noGrp="1"/>
          </p:cNvSpPr>
          <p:nvPr>
            <p:ph type="sldNum" sz="quarter" idx="12"/>
          </p:nvPr>
        </p:nvSpPr>
        <p:spPr/>
        <p:txBody>
          <a:bodyPr/>
          <a:lstStyle/>
          <a:p>
            <a:fld id="{CBA4AC6D-9836-9F4A-961A-ECAC0CEAF37F}" type="slidenum">
              <a:rPr lang="en-US" smtClean="0"/>
              <a:t>24</a:t>
            </a:fld>
            <a:endParaRPr lang="en-US"/>
          </a:p>
        </p:txBody>
      </p:sp>
    </p:spTree>
    <p:extLst>
      <p:ext uri="{BB962C8B-B14F-4D97-AF65-F5344CB8AC3E}">
        <p14:creationId xmlns:p14="http://schemas.microsoft.com/office/powerpoint/2010/main" val="1295394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25</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1479473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01035" y="1626240"/>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0ACC277-E24A-2642-9CB4-4ADCAEA1DD20}"/>
                  </a:ext>
                </a:extLst>
              </p:cNvPr>
              <p:cNvSpPr/>
              <p:nvPr/>
            </p:nvSpPr>
            <p:spPr>
              <a:xfrm>
                <a:off x="151000" y="3846439"/>
                <a:ext cx="5270417" cy="5571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percentile</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x</m:t>
                                      </m:r>
                                    </m:e>
                                    <m:sup>
                                      <m:r>
                                        <m:rPr>
                                          <m:sty m:val="p"/>
                                        </m:rPr>
                                        <a:rPr lang="en-US" i="0">
                                          <a:latin typeface="Cambria Math" panose="02040503050406030204" pitchFamily="18" charset="0"/>
                                        </a:rPr>
                                        <m:t>th</m:t>
                                      </m:r>
                                    </m:sup>
                                  </m:sSup>
                                  <m:r>
                                    <a:rPr lang="en-US" i="0">
                                      <a:latin typeface="Cambria Math" panose="02040503050406030204" pitchFamily="18" charset="0"/>
                                    </a:rPr>
                                    <m:t> </m:t>
                                  </m:r>
                                  <m:r>
                                    <m:rPr>
                                      <m:sty m:val="p"/>
                                    </m:rPr>
                                    <a:rPr lang="en-US" i="0">
                                      <a:latin typeface="Cambria Math" panose="02040503050406030204" pitchFamily="18" charset="0"/>
                                    </a:rPr>
                                    <m:t>percentile</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r>
                                    <a:rPr lang="en-US" i="0">
                                      <a:latin typeface="Cambria Math" panose="02040503050406030204" pitchFamily="18" charset="0"/>
                                    </a:rPr>
                                    <m:t>)</m:t>
                                  </m:r>
                                </m:e>
                              </m:d>
                            </m:e>
                          </m:func>
                        </m:e>
                        <m:sub>
                          <m:r>
                            <a:rPr lang="en-US" i="0">
                              <a:latin typeface="Cambria Math" panose="02040503050406030204" pitchFamily="18" charset="0"/>
                            </a:rPr>
                            <m:t> </m:t>
                          </m:r>
                        </m:sub>
                      </m:sSub>
                    </m:oMath>
                  </m:oMathPara>
                </a14:m>
                <a:endParaRPr lang="en-US" dirty="0"/>
              </a:p>
            </p:txBody>
          </p:sp>
        </mc:Choice>
        <mc:Fallback>
          <p:sp>
            <p:nvSpPr>
              <p:cNvPr id="7" name="Rectangle 6">
                <a:extLst>
                  <a:ext uri="{FF2B5EF4-FFF2-40B4-BE49-F238E27FC236}">
                    <a16:creationId xmlns:a16="http://schemas.microsoft.com/office/drawing/2014/main" id="{10ACC277-E24A-2642-9CB4-4ADCAEA1DD20}"/>
                  </a:ext>
                </a:extLst>
              </p:cNvPr>
              <p:cNvSpPr>
                <a:spLocks noRot="1" noChangeAspect="1" noMove="1" noResize="1" noEditPoints="1" noAdjustHandles="1" noChangeArrowheads="1" noChangeShapeType="1" noTextEdit="1"/>
              </p:cNvSpPr>
              <p:nvPr/>
            </p:nvSpPr>
            <p:spPr>
              <a:xfrm>
                <a:off x="151000" y="3846439"/>
                <a:ext cx="5270417" cy="557140"/>
              </a:xfrm>
              <a:prstGeom prst="rect">
                <a:avLst/>
              </a:prstGeom>
              <a:blipFill>
                <a:blip r:embed="rId4"/>
                <a:stretch>
                  <a:fillRect t="-144444" r="-8434" b="-20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C864C5E-E3C1-DF48-AD11-1856CC9237A4}"/>
                  </a:ext>
                </a:extLst>
              </p:cNvPr>
              <p:cNvSpPr/>
              <p:nvPr/>
            </p:nvSpPr>
            <p:spPr>
              <a:xfrm>
                <a:off x="151000" y="4503689"/>
                <a:ext cx="5270417" cy="809517"/>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minimal</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0">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min</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e>
                                              </m:d>
                                            </m:e>
                                          </m:func>
                                        </m:e>
                                      </m:nary>
                                    </m:num>
                                    <m:den>
                                      <m:r>
                                        <m:rPr>
                                          <m:sty m:val="p"/>
                                        </m:rPr>
                                        <a:rPr lang="en-US" i="0">
                                          <a:latin typeface="Cambria Math" panose="02040503050406030204" pitchFamily="18" charset="0"/>
                                        </a:rPr>
                                        <m:t>NTPC</m:t>
                                      </m:r>
                                    </m:den>
                                  </m:f>
                                </m:e>
                              </m:d>
                            </m:e>
                          </m:func>
                        </m:e>
                        <m:sub>
                          <m:r>
                            <a:rPr lang="en-US" i="0">
                              <a:latin typeface="Cambria Math" panose="02040503050406030204" pitchFamily="18" charset="0"/>
                            </a:rPr>
                            <m:t> </m:t>
                          </m:r>
                        </m:sub>
                      </m:sSub>
                    </m:oMath>
                  </m:oMathPara>
                </a14:m>
                <a:endParaRPr lang="en-US" dirty="0"/>
              </a:p>
            </p:txBody>
          </p:sp>
        </mc:Choice>
        <mc:Fallback>
          <p:sp>
            <p:nvSpPr>
              <p:cNvPr id="15" name="Rectangle 14">
                <a:extLst>
                  <a:ext uri="{FF2B5EF4-FFF2-40B4-BE49-F238E27FC236}">
                    <a16:creationId xmlns:a16="http://schemas.microsoft.com/office/drawing/2014/main" id="{EC864C5E-E3C1-DF48-AD11-1856CC9237A4}"/>
                  </a:ext>
                </a:extLst>
              </p:cNvPr>
              <p:cNvSpPr>
                <a:spLocks noRot="1" noChangeAspect="1" noMove="1" noResize="1" noEditPoints="1" noAdjustHandles="1" noChangeArrowheads="1" noChangeShapeType="1" noTextEdit="1"/>
              </p:cNvSpPr>
              <p:nvPr/>
            </p:nvSpPr>
            <p:spPr>
              <a:xfrm>
                <a:off x="151000" y="4503689"/>
                <a:ext cx="5270417" cy="809517"/>
              </a:xfrm>
              <a:prstGeom prst="rect">
                <a:avLst/>
              </a:prstGeom>
              <a:blipFill>
                <a:blip r:embed="rId5"/>
                <a:stretch>
                  <a:fillRect t="-165625" r="-16627" b="-239063"/>
                </a:stretch>
              </a:blipFill>
            </p:spPr>
            <p:txBody>
              <a:bodyPr/>
              <a:lstStyle/>
              <a:p>
                <a:r>
                  <a:rPr lang="en-US">
                    <a:noFill/>
                  </a:rPr>
                  <a:t> </a:t>
                </a:r>
              </a:p>
            </p:txBody>
          </p:sp>
        </mc:Fallback>
      </mc:AlternateContent>
    </p:spTree>
    <p:extLst>
      <p:ext uri="{BB962C8B-B14F-4D97-AF65-F5344CB8AC3E}">
        <p14:creationId xmlns:p14="http://schemas.microsoft.com/office/powerpoint/2010/main" val="21484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27</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9" name="Picture 8">
            <a:extLst>
              <a:ext uri="{FF2B5EF4-FFF2-40B4-BE49-F238E27FC236}">
                <a16:creationId xmlns:a16="http://schemas.microsoft.com/office/drawing/2014/main" id="{668A450E-B971-B34B-910A-D5437234D7DF}"/>
              </a:ext>
            </a:extLst>
          </p:cNvPr>
          <p:cNvPicPr>
            <a:picLocks noChangeAspect="1"/>
          </p:cNvPicPr>
          <p:nvPr/>
        </p:nvPicPr>
        <p:blipFill>
          <a:blip r:embed="rId3"/>
          <a:stretch>
            <a:fillRect/>
          </a:stretch>
        </p:blipFill>
        <p:spPr>
          <a:xfrm>
            <a:off x="3268007" y="1483637"/>
            <a:ext cx="4833257" cy="4633421"/>
          </a:xfrm>
          <a:prstGeom prst="rect">
            <a:avLst/>
          </a:prstGeom>
        </p:spPr>
      </p:pic>
    </p:spTree>
    <p:extLst>
      <p:ext uri="{BB962C8B-B14F-4D97-AF65-F5344CB8AC3E}">
        <p14:creationId xmlns:p14="http://schemas.microsoft.com/office/powerpoint/2010/main" val="363177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495-2230-9C42-BA59-D9BA926CDF37}"/>
              </a:ext>
            </a:extLst>
          </p:cNvPr>
          <p:cNvSpPr>
            <a:spLocks noGrp="1"/>
          </p:cNvSpPr>
          <p:nvPr>
            <p:ph type="title"/>
          </p:nvPr>
        </p:nvSpPr>
        <p:spPr>
          <a:xfrm>
            <a:off x="511629" y="1111760"/>
            <a:ext cx="10515600" cy="1325563"/>
          </a:xfrm>
        </p:spPr>
        <p:txBody>
          <a:bodyPr>
            <a:normAutofit fontScale="90000"/>
          </a:bodyPr>
          <a:lstStyle/>
          <a:p>
            <a:pPr algn="l" defTabSz="914400" rtl="1" eaLnBrk="1" latinLnBrk="0" hangingPunct="1">
              <a:lnSpc>
                <a:spcPct val="90000"/>
              </a:lnSpc>
              <a:spcBef>
                <a:spcPct val="0"/>
              </a:spcBef>
              <a:buNone/>
            </a:pPr>
            <a:r>
              <a:rPr lang="en-US" sz="7200" dirty="0">
                <a:solidFill>
                  <a:schemeClr val="tx1">
                    <a:lumMod val="85000"/>
                    <a:lumOff val="15000"/>
                  </a:schemeClr>
                </a:solidFill>
                <a:latin typeface="DaunPenh" pitchFamily="2" charset="0"/>
                <a:cs typeface="DaunPenh" pitchFamily="2" charset="0"/>
              </a:rPr>
              <a:t>Borg – </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epsilon progress</a:t>
            </a:r>
            <a:br>
              <a:rPr lang="en-US" sz="7200" dirty="0">
                <a:solidFill>
                  <a:schemeClr val="tx1">
                    <a:lumMod val="85000"/>
                    <a:lumOff val="15000"/>
                  </a:schemeClr>
                </a:solidFill>
                <a:latin typeface="DaunPenh" pitchFamily="2" charset="0"/>
                <a:cs typeface="DaunPenh" pitchFamily="2" charset="0"/>
              </a:rPr>
            </a:br>
            <a:r>
              <a:rPr lang="en-US" sz="3600" dirty="0">
                <a:solidFill>
                  <a:schemeClr val="tx1">
                    <a:lumMod val="85000"/>
                    <a:lumOff val="15000"/>
                  </a:schemeClr>
                </a:solidFill>
                <a:latin typeface="DaunPenh" pitchFamily="2" charset="0"/>
                <a:cs typeface="DaunPenh" pitchFamily="2" charset="0"/>
              </a:rPr>
              <a:t>(a measure of convergence speed)</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166170BE-605D-794E-A02E-24E1AAB2D0BB}"/>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6" name="Picture 5">
            <a:extLst>
              <a:ext uri="{FF2B5EF4-FFF2-40B4-BE49-F238E27FC236}">
                <a16:creationId xmlns:a16="http://schemas.microsoft.com/office/drawing/2014/main" id="{53FD70B8-2F5F-7040-8C1E-20589C104445}"/>
              </a:ext>
            </a:extLst>
          </p:cNvPr>
          <p:cNvPicPr>
            <a:picLocks noChangeAspect="1"/>
          </p:cNvPicPr>
          <p:nvPr/>
        </p:nvPicPr>
        <p:blipFill>
          <a:blip r:embed="rId3"/>
          <a:stretch>
            <a:fillRect/>
          </a:stretch>
        </p:blipFill>
        <p:spPr>
          <a:xfrm>
            <a:off x="5038918" y="371020"/>
            <a:ext cx="4313464" cy="4132606"/>
          </a:xfrm>
          <a:prstGeom prst="rect">
            <a:avLst/>
          </a:prstGeom>
        </p:spPr>
      </p:pic>
      <p:pic>
        <p:nvPicPr>
          <p:cNvPr id="8" name="Picture 7">
            <a:extLst>
              <a:ext uri="{FF2B5EF4-FFF2-40B4-BE49-F238E27FC236}">
                <a16:creationId xmlns:a16="http://schemas.microsoft.com/office/drawing/2014/main" id="{13B0BE64-4F3B-C040-BABF-AFEF9E377621}"/>
              </a:ext>
            </a:extLst>
          </p:cNvPr>
          <p:cNvPicPr>
            <a:picLocks noChangeAspect="1"/>
          </p:cNvPicPr>
          <p:nvPr/>
        </p:nvPicPr>
        <p:blipFill>
          <a:blip r:embed="rId4"/>
          <a:stretch>
            <a:fillRect/>
          </a:stretch>
        </p:blipFill>
        <p:spPr>
          <a:xfrm>
            <a:off x="2378722" y="4474870"/>
            <a:ext cx="8392886" cy="1930467"/>
          </a:xfrm>
          <a:prstGeom prst="rect">
            <a:avLst/>
          </a:prstGeom>
        </p:spPr>
      </p:pic>
      <p:sp>
        <p:nvSpPr>
          <p:cNvPr id="9" name="TextBox 8">
            <a:extLst>
              <a:ext uri="{FF2B5EF4-FFF2-40B4-BE49-F238E27FC236}">
                <a16:creationId xmlns:a16="http://schemas.microsoft.com/office/drawing/2014/main" id="{40F33C5A-9839-1B46-95BE-C7A492D3FD1E}"/>
              </a:ext>
            </a:extLst>
          </p:cNvPr>
          <p:cNvSpPr txBox="1"/>
          <p:nvPr/>
        </p:nvSpPr>
        <p:spPr>
          <a:xfrm>
            <a:off x="0" y="6356350"/>
            <a:ext cx="2378722"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24409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8077896" y="2116565"/>
            <a:ext cx="3820626" cy="347525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3</a:t>
            </a:fld>
            <a:endParaRPr lang="en-US"/>
          </a:p>
        </p:txBody>
      </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76275" y="1612188"/>
            <a:ext cx="10261456" cy="4217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b="1" dirty="0">
                <a:solidFill>
                  <a:schemeClr val="tx1">
                    <a:lumMod val="85000"/>
                    <a:lumOff val="15000"/>
                  </a:schemeClr>
                </a:solidFill>
                <a:latin typeface="DaunPenh" pitchFamily="2" charset="0"/>
                <a:cs typeface="DaunPenh" pitchFamily="2" charset="0"/>
              </a:rPr>
              <a:t>WDESN</a:t>
            </a:r>
            <a:r>
              <a:rPr lang="he-IL" sz="3000" b="1" dirty="0">
                <a:solidFill>
                  <a:schemeClr val="tx1">
                    <a:lumMod val="85000"/>
                    <a:lumOff val="15000"/>
                  </a:schemeClr>
                </a:solidFill>
                <a:latin typeface="DaunPenh" pitchFamily="2" charset="0"/>
                <a:cs typeface="DaunPenh" pitchFamily="2" charset="0"/>
              </a:rPr>
              <a:t> - </a:t>
            </a:r>
            <a:r>
              <a:rPr lang="en-US" sz="3000" dirty="0">
                <a:solidFill>
                  <a:schemeClr val="tx1">
                    <a:lumMod val="85000"/>
                    <a:lumOff val="15000"/>
                  </a:schemeClr>
                </a:solidFill>
                <a:latin typeface="DaunPenh" pitchFamily="2" charset="0"/>
                <a:cs typeface="DaunPenh" pitchFamily="2" charset="0"/>
              </a:rPr>
              <a:t>Wireless Distributed Environmental Sensor Network</a:t>
            </a: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200" b="1" dirty="0">
                <a:solidFill>
                  <a:schemeClr val="tx1">
                    <a:lumMod val="85000"/>
                    <a:lumOff val="15000"/>
                  </a:schemeClr>
                </a:solidFill>
                <a:latin typeface="DaunPenh" pitchFamily="2" charset="0"/>
                <a:cs typeface="DaunPenh" pitchFamily="2" charset="0"/>
              </a:rPr>
              <a:t>what is the best way to deploy</a:t>
            </a:r>
          </a:p>
          <a:p>
            <a:pPr marL="0" indent="0" algn="ctr">
              <a:buNone/>
            </a:pPr>
            <a:r>
              <a:rPr lang="en-US" sz="3200" b="1" dirty="0">
                <a:solidFill>
                  <a:schemeClr val="tx1">
                    <a:lumMod val="85000"/>
                    <a:lumOff val="15000"/>
                  </a:schemeClr>
                </a:solidFill>
                <a:latin typeface="DaunPenh" pitchFamily="2" charset="0"/>
                <a:cs typeface="DaunPenh" pitchFamily="2" charset="0"/>
              </a:rPr>
              <a:t>a network of sensors? </a:t>
            </a:r>
          </a:p>
          <a:p>
            <a:pPr marL="0" indent="0" algn="ctr">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8598291" y="3744745"/>
            <a:ext cx="155667" cy="168121"/>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3</a:t>
            </a:fld>
            <a:endParaRPr lang="en-US"/>
          </a:p>
        </p:txBody>
      </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764695" y="3979200"/>
            <a:ext cx="155667" cy="168121"/>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9013165" y="3872526"/>
            <a:ext cx="155667" cy="168121"/>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766463" y="3938383"/>
            <a:ext cx="155667" cy="168121"/>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10160713" y="3700596"/>
            <a:ext cx="155667" cy="168121"/>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9192651" y="4764574"/>
            <a:ext cx="155667" cy="168121"/>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10330474" y="4162542"/>
            <a:ext cx="155667" cy="168121"/>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1200513" y="4861741"/>
            <a:ext cx="155667" cy="168121"/>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823425" y="4963477"/>
            <a:ext cx="155667" cy="168121"/>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10281928" y="5132108"/>
            <a:ext cx="155667" cy="168121"/>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9012121" y="2826523"/>
            <a:ext cx="155667" cy="168121"/>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930267" y="2651196"/>
            <a:ext cx="155667" cy="168121"/>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9398840" y="2373206"/>
            <a:ext cx="155667" cy="168121"/>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1561041" y="2918873"/>
            <a:ext cx="155667" cy="168121"/>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10311384" y="2347888"/>
            <a:ext cx="155667" cy="168121"/>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930267" y="3069886"/>
            <a:ext cx="155667" cy="168121"/>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891366" y="2398968"/>
            <a:ext cx="155667" cy="168121"/>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333970" y="3673240"/>
            <a:ext cx="155667" cy="168121"/>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1561041" y="3268789"/>
            <a:ext cx="155667" cy="168121"/>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1019544" y="3437420"/>
            <a:ext cx="155667" cy="168121"/>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878707" y="3147337"/>
            <a:ext cx="155667" cy="168121"/>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10045111" y="3381792"/>
            <a:ext cx="155667" cy="168121"/>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9293581" y="3275118"/>
            <a:ext cx="155667" cy="168121"/>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1046879" y="3340975"/>
            <a:ext cx="155667" cy="168121"/>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10441129" y="3103188"/>
            <a:ext cx="155667" cy="168121"/>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9473067" y="4167166"/>
            <a:ext cx="155667" cy="168121"/>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10610890" y="3565134"/>
            <a:ext cx="155667" cy="168121"/>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1480929" y="4264333"/>
            <a:ext cx="155667" cy="168121"/>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1103841" y="4366069"/>
            <a:ext cx="155667" cy="168121"/>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10562344" y="4534700"/>
            <a:ext cx="155667" cy="168121"/>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5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5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5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500"/>
                                  </p:stCondLst>
                                  <p:childTnLst>
                                    <p:set>
                                      <p:cBhvr>
                                        <p:cTn id="39" dur="1" fill="hold">
                                          <p:stCondLst>
                                            <p:cond delay="0"/>
                                          </p:stCondLst>
                                        </p:cTn>
                                        <p:tgtEl>
                                          <p:spTgt spid="24"/>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nodeType="afterEffect">
                                  <p:stCondLst>
                                    <p:cond delay="50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nodeType="afterEffect">
                                  <p:stCondLst>
                                    <p:cond delay="500"/>
                                  </p:stCondLst>
                                  <p:childTnLst>
                                    <p:set>
                                      <p:cBhvr>
                                        <p:cTn id="45" dur="1" fill="hold">
                                          <p:stCondLst>
                                            <p:cond delay="0"/>
                                          </p:stCondLst>
                                        </p:cTn>
                                        <p:tgtEl>
                                          <p:spTgt spid="26"/>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500"/>
                                  </p:stCondLst>
                                  <p:childTnLst>
                                    <p:set>
                                      <p:cBhvr>
                                        <p:cTn id="48" dur="1" fill="hold">
                                          <p:stCondLst>
                                            <p:cond delay="0"/>
                                          </p:stCondLst>
                                        </p:cTn>
                                        <p:tgtEl>
                                          <p:spTgt spid="27"/>
                                        </p:tgtEl>
                                        <p:attrNameLst>
                                          <p:attrName>style.visibility</p:attrName>
                                        </p:attrNameLst>
                                      </p:cBhvr>
                                      <p:to>
                                        <p:strVal val="visible"/>
                                      </p:to>
                                    </p:set>
                                  </p:childTnLst>
                                </p:cTn>
                              </p:par>
                            </p:childTnLst>
                          </p:cTn>
                        </p:par>
                        <p:par>
                          <p:cTn id="49" fill="hold">
                            <p:stCondLst>
                              <p:cond delay="4000"/>
                            </p:stCondLst>
                            <p:childTnLst>
                              <p:par>
                                <p:cTn id="50" presetID="1" presetClass="entr" presetSubtype="0" fill="hold" nodeType="afterEffect">
                                  <p:stCondLst>
                                    <p:cond delay="500"/>
                                  </p:stCondLst>
                                  <p:childTnLst>
                                    <p:set>
                                      <p:cBhvr>
                                        <p:cTn id="51" dur="1" fill="hold">
                                          <p:stCondLst>
                                            <p:cond delay="0"/>
                                          </p:stCondLst>
                                        </p:cTn>
                                        <p:tgtEl>
                                          <p:spTgt spid="28"/>
                                        </p:tgtEl>
                                        <p:attrNameLst>
                                          <p:attrName>style.visibility</p:attrName>
                                        </p:attrNameLst>
                                      </p:cBhvr>
                                      <p:to>
                                        <p:strVal val="visible"/>
                                      </p:to>
                                    </p:set>
                                  </p:childTnLst>
                                </p:cTn>
                              </p:par>
                            </p:childTnLst>
                          </p:cTn>
                        </p:par>
                        <p:par>
                          <p:cTn id="52" fill="hold">
                            <p:stCondLst>
                              <p:cond delay="4500"/>
                            </p:stCondLst>
                            <p:childTnLst>
                              <p:par>
                                <p:cTn id="53" presetID="1" presetClass="entr" presetSubtype="0" fill="hold" nodeType="afterEffect">
                                  <p:stCondLst>
                                    <p:cond delay="500"/>
                                  </p:stCondLst>
                                  <p:childTnLst>
                                    <p:set>
                                      <p:cBhvr>
                                        <p:cTn id="54" dur="1" fill="hold">
                                          <p:stCondLst>
                                            <p:cond delay="0"/>
                                          </p:stCondLst>
                                        </p:cTn>
                                        <p:tgtEl>
                                          <p:spTgt spid="29"/>
                                        </p:tgtEl>
                                        <p:attrNameLst>
                                          <p:attrName>style.visibility</p:attrName>
                                        </p:attrNameLst>
                                      </p:cBhvr>
                                      <p:to>
                                        <p:strVal val="visible"/>
                                      </p:to>
                                    </p:set>
                                  </p:childTnLst>
                                </p:cTn>
                              </p:par>
                            </p:childTnLst>
                          </p:cTn>
                        </p:par>
                        <p:par>
                          <p:cTn id="55" fill="hold">
                            <p:stCondLst>
                              <p:cond delay="5000"/>
                            </p:stCondLst>
                            <p:childTnLst>
                              <p:par>
                                <p:cTn id="56" presetID="1" presetClass="entr" presetSubtype="0" fill="hold" nodeType="afterEffect">
                                  <p:stCondLst>
                                    <p:cond delay="500"/>
                                  </p:stCondLst>
                                  <p:childTnLst>
                                    <p:set>
                                      <p:cBhvr>
                                        <p:cTn id="57" dur="1" fill="hold">
                                          <p:stCondLst>
                                            <p:cond delay="0"/>
                                          </p:stCondLst>
                                        </p:cTn>
                                        <p:tgtEl>
                                          <p:spTgt spid="30"/>
                                        </p:tgtEl>
                                        <p:attrNameLst>
                                          <p:attrName>style.visibility</p:attrName>
                                        </p:attrNameLst>
                                      </p:cBhvr>
                                      <p:to>
                                        <p:strVal val="visible"/>
                                      </p:to>
                                    </p:set>
                                  </p:childTnLst>
                                </p:cTn>
                              </p:par>
                            </p:childTnLst>
                          </p:cTn>
                        </p:par>
                        <p:par>
                          <p:cTn id="58" fill="hold">
                            <p:stCondLst>
                              <p:cond delay="5500"/>
                            </p:stCondLst>
                            <p:childTnLst>
                              <p:par>
                                <p:cTn id="59" presetID="1" presetClass="entr" presetSubtype="0" fill="hold" nodeType="afterEffect">
                                  <p:stCondLst>
                                    <p:cond delay="500"/>
                                  </p:stCondLst>
                                  <p:childTnLst>
                                    <p:set>
                                      <p:cBhvr>
                                        <p:cTn id="60" dur="1" fill="hold">
                                          <p:stCondLst>
                                            <p:cond delay="0"/>
                                          </p:stCondLst>
                                        </p:cTn>
                                        <p:tgtEl>
                                          <p:spTgt spid="31"/>
                                        </p:tgtEl>
                                        <p:attrNameLst>
                                          <p:attrName>style.visibility</p:attrName>
                                        </p:attrNameLst>
                                      </p:cBhvr>
                                      <p:to>
                                        <p:strVal val="visible"/>
                                      </p:to>
                                    </p:set>
                                  </p:childTnLst>
                                </p:cTn>
                              </p:par>
                            </p:childTnLst>
                          </p:cTn>
                        </p:par>
                        <p:par>
                          <p:cTn id="61" fill="hold">
                            <p:stCondLst>
                              <p:cond delay="6000"/>
                            </p:stCondLst>
                            <p:childTnLst>
                              <p:par>
                                <p:cTn id="62" presetID="1" presetClass="entr" presetSubtype="0" fill="hold" nodeType="afterEffect">
                                  <p:stCondLst>
                                    <p:cond delay="500"/>
                                  </p:stCondLst>
                                  <p:childTnLst>
                                    <p:set>
                                      <p:cBhvr>
                                        <p:cTn id="63" dur="1" fill="hold">
                                          <p:stCondLst>
                                            <p:cond delay="0"/>
                                          </p:stCondLst>
                                        </p:cTn>
                                        <p:tgtEl>
                                          <p:spTgt spid="32"/>
                                        </p:tgtEl>
                                        <p:attrNameLst>
                                          <p:attrName>style.visibility</p:attrName>
                                        </p:attrNameLst>
                                      </p:cBhvr>
                                      <p:to>
                                        <p:strVal val="visible"/>
                                      </p:to>
                                    </p:set>
                                  </p:childTnLst>
                                </p:cTn>
                              </p:par>
                            </p:childTnLst>
                          </p:cTn>
                        </p:par>
                        <p:par>
                          <p:cTn id="64" fill="hold">
                            <p:stCondLst>
                              <p:cond delay="6500"/>
                            </p:stCondLst>
                            <p:childTnLst>
                              <p:par>
                                <p:cTn id="65" presetID="1" presetClass="entr" presetSubtype="0" fill="hold" nodeType="afterEffect">
                                  <p:stCondLst>
                                    <p:cond delay="50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7000"/>
                            </p:stCondLst>
                            <p:childTnLst>
                              <p:par>
                                <p:cTn id="68" presetID="1" presetClass="entr" presetSubtype="0" fill="hold" nodeType="afterEffect">
                                  <p:stCondLst>
                                    <p:cond delay="500"/>
                                  </p:stCondLst>
                                  <p:childTnLst>
                                    <p:set>
                                      <p:cBhvr>
                                        <p:cTn id="69" dur="1" fill="hold">
                                          <p:stCondLst>
                                            <p:cond delay="0"/>
                                          </p:stCondLst>
                                        </p:cTn>
                                        <p:tgtEl>
                                          <p:spTgt spid="34"/>
                                        </p:tgtEl>
                                        <p:attrNameLst>
                                          <p:attrName>style.visibility</p:attrName>
                                        </p:attrNameLst>
                                      </p:cBhvr>
                                      <p:to>
                                        <p:strVal val="visible"/>
                                      </p:to>
                                    </p:set>
                                  </p:childTnLst>
                                </p:cTn>
                              </p:par>
                            </p:childTnLst>
                          </p:cTn>
                        </p:par>
                        <p:par>
                          <p:cTn id="70" fill="hold">
                            <p:stCondLst>
                              <p:cond delay="7500"/>
                            </p:stCondLst>
                            <p:childTnLst>
                              <p:par>
                                <p:cTn id="71" presetID="1" presetClass="entr" presetSubtype="0" fill="hold" nodeType="afterEffect">
                                  <p:stCondLst>
                                    <p:cond delay="500"/>
                                  </p:stCondLst>
                                  <p:childTnLst>
                                    <p:set>
                                      <p:cBhvr>
                                        <p:cTn id="72" dur="1" fill="hold">
                                          <p:stCondLst>
                                            <p:cond delay="0"/>
                                          </p:stCondLst>
                                        </p:cTn>
                                        <p:tgtEl>
                                          <p:spTgt spid="35"/>
                                        </p:tgtEl>
                                        <p:attrNameLst>
                                          <p:attrName>style.visibility</p:attrName>
                                        </p:attrNameLst>
                                      </p:cBhvr>
                                      <p:to>
                                        <p:strVal val="visible"/>
                                      </p:to>
                                    </p:set>
                                  </p:childTnLst>
                                </p:cTn>
                              </p:par>
                            </p:childTnLst>
                          </p:cTn>
                        </p:par>
                        <p:par>
                          <p:cTn id="73" fill="hold">
                            <p:stCondLst>
                              <p:cond delay="8000"/>
                            </p:stCondLst>
                            <p:childTnLst>
                              <p:par>
                                <p:cTn id="74" presetID="1" presetClass="entr" presetSubtype="0" fill="hold" nodeType="afterEffect">
                                  <p:stCondLst>
                                    <p:cond delay="500"/>
                                  </p:stCondLst>
                                  <p:childTnLst>
                                    <p:set>
                                      <p:cBhvr>
                                        <p:cTn id="75" dur="1" fill="hold">
                                          <p:stCondLst>
                                            <p:cond delay="0"/>
                                          </p:stCondLst>
                                        </p:cTn>
                                        <p:tgtEl>
                                          <p:spTgt spid="36"/>
                                        </p:tgtEl>
                                        <p:attrNameLst>
                                          <p:attrName>style.visibility</p:attrName>
                                        </p:attrNameLst>
                                      </p:cBhvr>
                                      <p:to>
                                        <p:strVal val="visible"/>
                                      </p:to>
                                    </p:set>
                                  </p:childTnLst>
                                </p:cTn>
                              </p:par>
                            </p:childTnLst>
                          </p:cTn>
                        </p:par>
                        <p:par>
                          <p:cTn id="76" fill="hold">
                            <p:stCondLst>
                              <p:cond delay="8500"/>
                            </p:stCondLst>
                            <p:childTnLst>
                              <p:par>
                                <p:cTn id="77" presetID="1" presetClass="entr" presetSubtype="0" fill="hold" nodeType="afterEffect">
                                  <p:stCondLst>
                                    <p:cond delay="500"/>
                                  </p:stCondLst>
                                  <p:childTnLst>
                                    <p:set>
                                      <p:cBhvr>
                                        <p:cTn id="78" dur="1" fill="hold">
                                          <p:stCondLst>
                                            <p:cond delay="0"/>
                                          </p:stCondLst>
                                        </p:cTn>
                                        <p:tgtEl>
                                          <p:spTgt spid="37"/>
                                        </p:tgtEl>
                                        <p:attrNameLst>
                                          <p:attrName>style.visibility</p:attrName>
                                        </p:attrNameLst>
                                      </p:cBhvr>
                                      <p:to>
                                        <p:strVal val="visible"/>
                                      </p:to>
                                    </p:set>
                                  </p:childTnLst>
                                </p:cTn>
                              </p:par>
                            </p:childTnLst>
                          </p:cTn>
                        </p:par>
                        <p:par>
                          <p:cTn id="79" fill="hold">
                            <p:stCondLst>
                              <p:cond delay="9000"/>
                            </p:stCondLst>
                            <p:childTnLst>
                              <p:par>
                                <p:cTn id="80" presetID="1" presetClass="entr" presetSubtype="0" fill="hold" nodeType="afterEffect">
                                  <p:stCondLst>
                                    <p:cond delay="500"/>
                                  </p:stCondLst>
                                  <p:childTnLst>
                                    <p:set>
                                      <p:cBhvr>
                                        <p:cTn id="81" dur="1" fill="hold">
                                          <p:stCondLst>
                                            <p:cond delay="0"/>
                                          </p:stCondLst>
                                        </p:cTn>
                                        <p:tgtEl>
                                          <p:spTgt spid="38"/>
                                        </p:tgtEl>
                                        <p:attrNameLst>
                                          <p:attrName>style.visibility</p:attrName>
                                        </p:attrNameLst>
                                      </p:cBhvr>
                                      <p:to>
                                        <p:strVal val="visible"/>
                                      </p:to>
                                    </p:set>
                                  </p:childTnLst>
                                </p:cTn>
                              </p:par>
                            </p:childTnLst>
                          </p:cTn>
                        </p:par>
                        <p:par>
                          <p:cTn id="82" fill="hold">
                            <p:stCondLst>
                              <p:cond delay="9500"/>
                            </p:stCondLst>
                            <p:childTnLst>
                              <p:par>
                                <p:cTn id="83" presetID="1" presetClass="entr" presetSubtype="0" fill="hold" nodeType="afterEffect">
                                  <p:stCondLst>
                                    <p:cond delay="500"/>
                                  </p:stCondLst>
                                  <p:childTnLst>
                                    <p:set>
                                      <p:cBhvr>
                                        <p:cTn id="84" dur="1" fill="hold">
                                          <p:stCondLst>
                                            <p:cond delay="0"/>
                                          </p:stCondLst>
                                        </p:cTn>
                                        <p:tgtEl>
                                          <p:spTgt spid="39"/>
                                        </p:tgtEl>
                                        <p:attrNameLst>
                                          <p:attrName>style.visibility</p:attrName>
                                        </p:attrNameLst>
                                      </p:cBhvr>
                                      <p:to>
                                        <p:strVal val="visible"/>
                                      </p:to>
                                    </p:set>
                                  </p:childTnLst>
                                </p:cTn>
                              </p:par>
                            </p:childTnLst>
                          </p:cTn>
                        </p:par>
                        <p:par>
                          <p:cTn id="85" fill="hold">
                            <p:stCondLst>
                              <p:cond delay="10000"/>
                            </p:stCondLst>
                            <p:childTnLst>
                              <p:par>
                                <p:cTn id="86" presetID="1" presetClass="entr" presetSubtype="0" fill="hold" nodeType="afterEffect">
                                  <p:stCondLst>
                                    <p:cond delay="500"/>
                                  </p:stCondLst>
                                  <p:childTnLst>
                                    <p:set>
                                      <p:cBhvr>
                                        <p:cTn id="87" dur="1" fill="hold">
                                          <p:stCondLst>
                                            <p:cond delay="0"/>
                                          </p:stCondLst>
                                        </p:cTn>
                                        <p:tgtEl>
                                          <p:spTgt spid="40"/>
                                        </p:tgtEl>
                                        <p:attrNameLst>
                                          <p:attrName>style.visibility</p:attrName>
                                        </p:attrNameLst>
                                      </p:cBhvr>
                                      <p:to>
                                        <p:strVal val="visible"/>
                                      </p:to>
                                    </p:set>
                                  </p:childTnLst>
                                </p:cTn>
                              </p:par>
                            </p:childTnLst>
                          </p:cTn>
                        </p:par>
                        <p:par>
                          <p:cTn id="88" fill="hold">
                            <p:stCondLst>
                              <p:cond delay="10500"/>
                            </p:stCondLst>
                            <p:childTnLst>
                              <p:par>
                                <p:cTn id="89" presetID="1" presetClass="entr" presetSubtype="0" fill="hold" nodeType="afterEffect">
                                  <p:stCondLst>
                                    <p:cond delay="500"/>
                                  </p:stCondLst>
                                  <p:childTnLst>
                                    <p:set>
                                      <p:cBhvr>
                                        <p:cTn id="90" dur="1" fill="hold">
                                          <p:stCondLst>
                                            <p:cond delay="0"/>
                                          </p:stCondLst>
                                        </p:cTn>
                                        <p:tgtEl>
                                          <p:spTgt spid="41"/>
                                        </p:tgtEl>
                                        <p:attrNameLst>
                                          <p:attrName>style.visibility</p:attrName>
                                        </p:attrNameLst>
                                      </p:cBhvr>
                                      <p:to>
                                        <p:strVal val="visible"/>
                                      </p:to>
                                    </p:set>
                                  </p:childTnLst>
                                </p:cTn>
                              </p:par>
                            </p:childTnLst>
                          </p:cTn>
                        </p:par>
                        <p:par>
                          <p:cTn id="91" fill="hold">
                            <p:stCondLst>
                              <p:cond delay="11000"/>
                            </p:stCondLst>
                            <p:childTnLst>
                              <p:par>
                                <p:cTn id="92" presetID="1" presetClass="entr" presetSubtype="0" fill="hold" nodeType="afterEffect">
                                  <p:stCondLst>
                                    <p:cond delay="500"/>
                                  </p:stCondLst>
                                  <p:childTnLst>
                                    <p:set>
                                      <p:cBhvr>
                                        <p:cTn id="93" dur="1" fill="hold">
                                          <p:stCondLst>
                                            <p:cond delay="0"/>
                                          </p:stCondLst>
                                        </p:cTn>
                                        <p:tgtEl>
                                          <p:spTgt spid="42"/>
                                        </p:tgtEl>
                                        <p:attrNameLst>
                                          <p:attrName>style.visibility</p:attrName>
                                        </p:attrNameLst>
                                      </p:cBhvr>
                                      <p:to>
                                        <p:strVal val="visible"/>
                                      </p:to>
                                    </p:set>
                                  </p:childTnLst>
                                </p:cTn>
                              </p:par>
                            </p:childTnLst>
                          </p:cTn>
                        </p:par>
                        <p:par>
                          <p:cTn id="94" fill="hold">
                            <p:stCondLst>
                              <p:cond delay="11500"/>
                            </p:stCondLst>
                            <p:childTnLst>
                              <p:par>
                                <p:cTn id="95" presetID="1" presetClass="entr" presetSubtype="0" fill="hold" nodeType="afterEffect">
                                  <p:stCondLst>
                                    <p:cond delay="500"/>
                                  </p:stCondLst>
                                  <p:childTnLst>
                                    <p:set>
                                      <p:cBhvr>
                                        <p:cTn id="96" dur="1" fill="hold">
                                          <p:stCondLst>
                                            <p:cond delay="0"/>
                                          </p:stCondLst>
                                        </p:cTn>
                                        <p:tgtEl>
                                          <p:spTgt spid="43"/>
                                        </p:tgtEl>
                                        <p:attrNameLst>
                                          <p:attrName>style.visibility</p:attrName>
                                        </p:attrNameLst>
                                      </p:cBhvr>
                                      <p:to>
                                        <p:strVal val="visible"/>
                                      </p:to>
                                    </p:set>
                                  </p:childTnLst>
                                </p:cTn>
                              </p:par>
                            </p:childTnLst>
                          </p:cTn>
                        </p:par>
                        <p:par>
                          <p:cTn id="97" fill="hold">
                            <p:stCondLst>
                              <p:cond delay="12000"/>
                            </p:stCondLst>
                            <p:childTnLst>
                              <p:par>
                                <p:cTn id="98" presetID="1" presetClass="entr" presetSubtype="0" fill="hold" nodeType="afterEffect">
                                  <p:stCondLst>
                                    <p:cond delay="500"/>
                                  </p:stCondLst>
                                  <p:childTnLst>
                                    <p:set>
                                      <p:cBhvr>
                                        <p:cTn id="99" dur="1" fill="hold">
                                          <p:stCondLst>
                                            <p:cond delay="0"/>
                                          </p:stCondLst>
                                        </p:cTn>
                                        <p:tgtEl>
                                          <p:spTgt spid="44"/>
                                        </p:tgtEl>
                                        <p:attrNameLst>
                                          <p:attrName>style.visibility</p:attrName>
                                        </p:attrNameLst>
                                      </p:cBhvr>
                                      <p:to>
                                        <p:strVal val="visible"/>
                                      </p:to>
                                    </p:set>
                                  </p:childTnLst>
                                </p:cTn>
                              </p:par>
                            </p:childTnLst>
                          </p:cTn>
                        </p:par>
                        <p:par>
                          <p:cTn id="100" fill="hold">
                            <p:stCondLst>
                              <p:cond delay="12500"/>
                            </p:stCondLst>
                            <p:childTnLst>
                              <p:par>
                                <p:cTn id="101" presetID="1" presetClass="entr" presetSubtype="0" fill="hold" nodeType="afterEffect">
                                  <p:stCondLst>
                                    <p:cond delay="500"/>
                                  </p:stCondLst>
                                  <p:childTnLst>
                                    <p:set>
                                      <p:cBhvr>
                                        <p:cTn id="102" dur="1" fill="hold">
                                          <p:stCondLst>
                                            <p:cond delay="0"/>
                                          </p:stCondLst>
                                        </p:cTn>
                                        <p:tgtEl>
                                          <p:spTgt spid="45"/>
                                        </p:tgtEl>
                                        <p:attrNameLst>
                                          <p:attrName>style.visibility</p:attrName>
                                        </p:attrNameLst>
                                      </p:cBhvr>
                                      <p:to>
                                        <p:strVal val="visible"/>
                                      </p:to>
                                    </p:set>
                                  </p:childTnLst>
                                </p:cTn>
                              </p:par>
                            </p:childTnLst>
                          </p:cTn>
                        </p:par>
                        <p:par>
                          <p:cTn id="103" fill="hold">
                            <p:stCondLst>
                              <p:cond delay="13000"/>
                            </p:stCondLst>
                            <p:childTnLst>
                              <p:par>
                                <p:cTn id="104" presetID="1" presetClass="entr" presetSubtype="0" fill="hold" nodeType="afterEffect">
                                  <p:stCondLst>
                                    <p:cond delay="500"/>
                                  </p:stCondLst>
                                  <p:childTnLst>
                                    <p:set>
                                      <p:cBhvr>
                                        <p:cTn id="105" dur="1" fill="hold">
                                          <p:stCondLst>
                                            <p:cond delay="0"/>
                                          </p:stCondLst>
                                        </p:cTn>
                                        <p:tgtEl>
                                          <p:spTgt spid="46"/>
                                        </p:tgtEl>
                                        <p:attrNameLst>
                                          <p:attrName>style.visibility</p:attrName>
                                        </p:attrNameLst>
                                      </p:cBhvr>
                                      <p:to>
                                        <p:strVal val="visible"/>
                                      </p:to>
                                    </p:set>
                                  </p:childTnLst>
                                </p:cTn>
                              </p:par>
                            </p:childTnLst>
                          </p:cTn>
                        </p:par>
                        <p:par>
                          <p:cTn id="106" fill="hold">
                            <p:stCondLst>
                              <p:cond delay="13500"/>
                            </p:stCondLst>
                            <p:childTnLst>
                              <p:par>
                                <p:cTn id="107" presetID="1" presetClass="entr" presetSubtype="0" fill="hold" nodeType="afterEffect">
                                  <p:stCondLst>
                                    <p:cond delay="500"/>
                                  </p:stCondLst>
                                  <p:childTnLst>
                                    <p:set>
                                      <p:cBhvr>
                                        <p:cTn id="108" dur="1" fill="hold">
                                          <p:stCondLst>
                                            <p:cond delay="0"/>
                                          </p:stCondLst>
                                        </p:cTn>
                                        <p:tgtEl>
                                          <p:spTgt spid="47"/>
                                        </p:tgtEl>
                                        <p:attrNameLst>
                                          <p:attrName>style.visibility</p:attrName>
                                        </p:attrNameLst>
                                      </p:cBhvr>
                                      <p:to>
                                        <p:strVal val="visible"/>
                                      </p:to>
                                    </p:set>
                                  </p:childTnLst>
                                </p:cTn>
                              </p:par>
                            </p:childTnLst>
                          </p:cTn>
                        </p:par>
                        <p:par>
                          <p:cTn id="109" fill="hold">
                            <p:stCondLst>
                              <p:cond delay="14000"/>
                            </p:stCondLst>
                            <p:childTnLst>
                              <p:par>
                                <p:cTn id="110" presetID="1" presetClass="entr" presetSubtype="0" fill="hold" nodeType="afterEffect">
                                  <p:stCondLst>
                                    <p:cond delay="500"/>
                                  </p:stCondLst>
                                  <p:childTnLst>
                                    <p:set>
                                      <p:cBhvr>
                                        <p:cTn id="111" dur="1" fill="hold">
                                          <p:stCondLst>
                                            <p:cond delay="0"/>
                                          </p:stCondLst>
                                        </p:cTn>
                                        <p:tgtEl>
                                          <p:spTgt spid="4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177291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32</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9912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a:t>
            </a:r>
            <a:r>
              <a:rPr lang="en-US" sz="4000" b="1" dirty="0">
                <a:solidFill>
                  <a:srgbClr val="000000"/>
                </a:solidFill>
                <a:latin typeface="DaunPenh" pitchFamily="2" charset="0"/>
                <a:cs typeface="DaunPenh" pitchFamily="2" charset="0"/>
              </a:rPr>
              <a:t>basic</a:t>
            </a:r>
            <a:r>
              <a:rPr lang="en-US" sz="3000" dirty="0">
                <a:solidFill>
                  <a:srgbClr val="000000"/>
                </a:solidFill>
                <a:latin typeface="DaunPenh" pitchFamily="2" charset="0"/>
                <a:cs typeface="DaunPenh" pitchFamily="2" charset="0"/>
              </a:rPr>
              <a:t>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33</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21684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34</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8F7AE66-3AAC-624D-8FED-E4F50BB65B49}"/>
              </a:ext>
            </a:extLst>
          </p:cNvPr>
          <p:cNvGrpSpPr/>
          <p:nvPr/>
        </p:nvGrpSpPr>
        <p:grpSpPr>
          <a:xfrm>
            <a:off x="3518144" y="2326105"/>
            <a:ext cx="1055731" cy="513348"/>
            <a:chOff x="3518144" y="2326105"/>
            <a:chExt cx="1055731" cy="513348"/>
          </a:xfrm>
        </p:grpSpPr>
        <p:sp>
          <p:nvSpPr>
            <p:cNvPr id="5" name="Right Brace 4">
              <a:extLst>
                <a:ext uri="{FF2B5EF4-FFF2-40B4-BE49-F238E27FC236}">
                  <a16:creationId xmlns:a16="http://schemas.microsoft.com/office/drawing/2014/main" id="{7C77AD9C-A106-DE4D-BE90-BC514387BC1D}"/>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5351E7F-037B-FE42-8B17-A25B6B9770F6}"/>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19" name="TextBox 18">
            <a:extLst>
              <a:ext uri="{FF2B5EF4-FFF2-40B4-BE49-F238E27FC236}">
                <a16:creationId xmlns:a16="http://schemas.microsoft.com/office/drawing/2014/main" id="{6B1996EF-2F65-DB41-8D08-E478E32A5CFC}"/>
              </a:ext>
            </a:extLst>
          </p:cNvPr>
          <p:cNvSpPr txBox="1"/>
          <p:nvPr/>
        </p:nvSpPr>
        <p:spPr>
          <a:xfrm>
            <a:off x="3579851" y="2799802"/>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23" name="Group 22">
            <a:extLst>
              <a:ext uri="{FF2B5EF4-FFF2-40B4-BE49-F238E27FC236}">
                <a16:creationId xmlns:a16="http://schemas.microsoft.com/office/drawing/2014/main" id="{5D660209-DD21-AF43-90DA-2CC23B657AF4}"/>
              </a:ext>
            </a:extLst>
          </p:cNvPr>
          <p:cNvGrpSpPr/>
          <p:nvPr/>
        </p:nvGrpSpPr>
        <p:grpSpPr>
          <a:xfrm>
            <a:off x="3497180" y="3064335"/>
            <a:ext cx="1101360" cy="400110"/>
            <a:chOff x="3497180" y="3064335"/>
            <a:chExt cx="1101360" cy="400110"/>
          </a:xfrm>
        </p:grpSpPr>
        <p:sp>
          <p:nvSpPr>
            <p:cNvPr id="20" name="TextBox 19">
              <a:extLst>
                <a:ext uri="{FF2B5EF4-FFF2-40B4-BE49-F238E27FC236}">
                  <a16:creationId xmlns:a16="http://schemas.microsoft.com/office/drawing/2014/main" id="{8DE92FD5-143E-5E4F-BC4E-898F04C70DB2}"/>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21" name="Right Brace 20">
              <a:extLst>
                <a:ext uri="{FF2B5EF4-FFF2-40B4-BE49-F238E27FC236}">
                  <a16:creationId xmlns:a16="http://schemas.microsoft.com/office/drawing/2014/main" id="{B380B4F6-173E-6B46-9A8B-80A17AC9B16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762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35</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53859" y="1718955"/>
            <a:ext cx="6096000" cy="2862322"/>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https://towardsdatascience.com/neural-knapsack-8edd737bdc15</a:t>
            </a:r>
            <a:endParaRPr lang="en-US" dirty="0"/>
          </a:p>
          <a:p>
            <a:endParaRPr lang="en-US" dirty="0"/>
          </a:p>
          <a:p>
            <a:r>
              <a:rPr lang="en-US" dirty="0">
                <a:hlinkClick r:id="rId5"/>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sp>
        <p:nvSpPr>
          <p:cNvPr id="6" name="Rectangle 5">
            <a:extLst>
              <a:ext uri="{FF2B5EF4-FFF2-40B4-BE49-F238E27FC236}">
                <a16:creationId xmlns:a16="http://schemas.microsoft.com/office/drawing/2014/main" id="{CA2158FE-A5BE-9E4F-86D7-016FB894342A}"/>
              </a:ext>
            </a:extLst>
          </p:cNvPr>
          <p:cNvSpPr/>
          <p:nvPr/>
        </p:nvSpPr>
        <p:spPr>
          <a:xfrm>
            <a:off x="6349859" y="2782325"/>
            <a:ext cx="6096000" cy="923330"/>
          </a:xfrm>
          <a:prstGeom prst="rect">
            <a:avLst/>
          </a:prstGeom>
        </p:spPr>
        <p:txBody>
          <a:bodyPr>
            <a:spAutoFit/>
          </a:bodyPr>
          <a:lstStyle/>
          <a:p>
            <a:r>
              <a:rPr lang="en-US" dirty="0">
                <a:hlinkClick r:id="rId6"/>
              </a:rPr>
              <a:t>https://www.aeroqual.com/challenges-electrochemical-no2-sensors-outdoor-air-monitoring</a:t>
            </a:r>
            <a:endParaRPr lang="en-US" dirty="0"/>
          </a:p>
          <a:p>
            <a:endParaRPr lang="en-US" dirty="0"/>
          </a:p>
        </p:txBody>
      </p:sp>
      <p:sp>
        <p:nvSpPr>
          <p:cNvPr id="5" name="Rectangle 4">
            <a:extLst>
              <a:ext uri="{FF2B5EF4-FFF2-40B4-BE49-F238E27FC236}">
                <a16:creationId xmlns:a16="http://schemas.microsoft.com/office/drawing/2014/main" id="{444E38FD-BAF5-6F41-8F15-5665923C7F97}"/>
              </a:ext>
            </a:extLst>
          </p:cNvPr>
          <p:cNvSpPr/>
          <p:nvPr/>
        </p:nvSpPr>
        <p:spPr>
          <a:xfrm>
            <a:off x="253859" y="4869532"/>
            <a:ext cx="6096000" cy="2585323"/>
          </a:xfrm>
          <a:prstGeom prst="rect">
            <a:avLst/>
          </a:prstGeom>
        </p:spPr>
        <p:txBody>
          <a:bodyPr>
            <a:spAutoFit/>
          </a:bodyPr>
          <a:lstStyle/>
          <a:p>
            <a:r>
              <a:rPr lang="en-US" dirty="0">
                <a:hlinkClick r:id="rId6"/>
              </a:rPr>
              <a:t>https://www.aeroqual.com/challenges-electrochemical-no2-sensors-outdoor-air-monitoring</a:t>
            </a:r>
            <a:endParaRPr lang="he-IL" dirty="0"/>
          </a:p>
          <a:p>
            <a:r>
              <a:rPr lang="en-US" dirty="0">
                <a:hlinkClick r:id="rId7"/>
              </a:rPr>
              <a:t>https://www.raesystems.com/sites/default/files/content/resources/Technical-Note-114_updated_03-26-2018.pdf</a:t>
            </a:r>
            <a:endParaRPr lang="he-IL" dirty="0"/>
          </a:p>
          <a:p>
            <a:r>
              <a:rPr lang="en-US" dirty="0">
                <a:hlinkClick r:id="rId8"/>
              </a:rPr>
              <a:t>https://www.quora.com/What-is-the-difference-between-a-Fractional-Knapsack-problem-and-a-0-1-Knapsack-problem</a:t>
            </a:r>
            <a:endParaRPr lang="he-IL" dirty="0"/>
          </a:p>
          <a:p>
            <a:endParaRPr lang="he-IL" dirty="0"/>
          </a:p>
          <a:p>
            <a:endParaRPr lang="he-IL" dirty="0"/>
          </a:p>
          <a:p>
            <a:endParaRPr lang="en-US" dirty="0"/>
          </a:p>
        </p:txBody>
      </p:sp>
      <p:sp>
        <p:nvSpPr>
          <p:cNvPr id="7" name="Rectangle 6">
            <a:extLst>
              <a:ext uri="{FF2B5EF4-FFF2-40B4-BE49-F238E27FC236}">
                <a16:creationId xmlns:a16="http://schemas.microsoft.com/office/drawing/2014/main" id="{AB5198F8-E843-8141-A25E-E553637E7DB5}"/>
              </a:ext>
            </a:extLst>
          </p:cNvPr>
          <p:cNvSpPr/>
          <p:nvPr/>
        </p:nvSpPr>
        <p:spPr>
          <a:xfrm>
            <a:off x="6349859" y="2032405"/>
            <a:ext cx="6096000" cy="923330"/>
          </a:xfrm>
          <a:prstGeom prst="rect">
            <a:avLst/>
          </a:prstGeom>
        </p:spPr>
        <p:txBody>
          <a:bodyPr>
            <a:spAutoFit/>
          </a:bodyPr>
          <a:lstStyle/>
          <a:p>
            <a:r>
              <a:rPr lang="en-US" dirty="0">
                <a:hlinkClick r:id="rId9"/>
              </a:rPr>
              <a:t>https://ec.europa.eu/environment/air/pdf/Brochure%20lower-cost%20sensors.pdf</a:t>
            </a:r>
            <a:endParaRPr lang="en-US" dirty="0"/>
          </a:p>
          <a:p>
            <a:endParaRPr lang="en-US" dirty="0"/>
          </a:p>
        </p:txBody>
      </p:sp>
    </p:spTree>
    <p:extLst>
      <p:ext uri="{BB962C8B-B14F-4D97-AF65-F5344CB8AC3E}">
        <p14:creationId xmlns:p14="http://schemas.microsoft.com/office/powerpoint/2010/main" val="335958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36</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2027325" y="2050030"/>
            <a:ext cx="1822264"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4756448" y="2146609"/>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8169441" y="2168694"/>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57938" y="2582607"/>
            <a:ext cx="8987198" cy="2982036"/>
            <a:chOff x="1450418" y="2595494"/>
            <a:chExt cx="8987198" cy="2982036"/>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6177" y="3179650"/>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4">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54000"/>
            </a:blip>
            <a:stretch>
              <a:fillRect/>
            </a:stretch>
          </p:blipFill>
          <p:spPr>
            <a:xfrm>
              <a:off x="7444016" y="2625550"/>
              <a:ext cx="2993600" cy="2951980"/>
            </a:xfrm>
            <a:prstGeom prst="ellipse">
              <a:avLst/>
            </a:prstGeom>
          </p:spPr>
        </p:pic>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92023"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334257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37</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38</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39</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4</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15958" y="928767"/>
            <a:ext cx="2264449" cy="1938934"/>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6582" y="990002"/>
            <a:ext cx="2743200" cy="1938935"/>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523957" y="1516356"/>
            <a:ext cx="6206450"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a:t>
            </a:r>
            <a:r>
              <a:rPr lang="en-US" sz="3000" u="sng" dirty="0">
                <a:latin typeface="DaunPenh" pitchFamily="2" charset="0"/>
                <a:cs typeface="DaunPenh" pitchFamily="2" charset="0"/>
              </a:rPr>
              <a:t>multi-objective optimization techniques</a:t>
            </a:r>
            <a:r>
              <a:rPr lang="en-US" sz="3000" dirty="0">
                <a:latin typeface="DaunPenh" pitchFamily="2" charset="0"/>
                <a:cs typeface="DaunPenh" pitchFamily="2" charset="0"/>
              </a:rPr>
              <a:t>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7263540" y="1819634"/>
            <a:ext cx="1948044" cy="1077218"/>
          </a:xfrm>
          <a:prstGeom prst="rect">
            <a:avLst/>
          </a:prstGeom>
        </p:spPr>
        <p:txBody>
          <a:bodyPr wrap="square">
            <a:spAutoFit/>
          </a:bodyPr>
          <a:lstStyle/>
          <a:p>
            <a:r>
              <a:rPr lang="en-US" sz="3200" dirty="0">
                <a:latin typeface="DaunPenh" pitchFamily="2" charset="0"/>
                <a:cs typeface="DaunPenh" pitchFamily="2" charset="0"/>
              </a:rPr>
              <a:t>Detection capabilities</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10662858" y="1821289"/>
            <a:ext cx="1413967" cy="584775"/>
          </a:xfrm>
          <a:prstGeom prst="rect">
            <a:avLst/>
          </a:prstGeom>
        </p:spPr>
        <p:txBody>
          <a:bodyPr wrap="square">
            <a:spAutoFit/>
          </a:bodyPr>
          <a:lstStyle/>
          <a:p>
            <a:pPr algn="l"/>
            <a:r>
              <a:rPr lang="he-IL" sz="3200" dirty="0" err="1">
                <a:latin typeface="DaunPenh" pitchFamily="2" charset="0"/>
                <a:cs typeface="DaunPenh" pitchFamily="2" charset="0"/>
              </a:rPr>
              <a:t>R</a:t>
            </a:r>
            <a:r>
              <a:rPr lang="en-US" sz="3200" dirty="0" err="1">
                <a:latin typeface="DaunPenh" pitchFamily="2" charset="0"/>
                <a:cs typeface="DaunPenh" pitchFamily="2" charset="0"/>
              </a:rPr>
              <a:t>esources</a:t>
            </a:r>
            <a:endParaRPr lang="en-US" sz="3200" dirty="0"/>
          </a:p>
        </p:txBody>
      </p:sp>
      <p:sp>
        <p:nvSpPr>
          <p:cNvPr id="11" name="Title 1">
            <a:extLst>
              <a:ext uri="{FF2B5EF4-FFF2-40B4-BE49-F238E27FC236}">
                <a16:creationId xmlns:a16="http://schemas.microsoft.com/office/drawing/2014/main" id="{11DA53CD-6809-9348-AFF3-A83A5AD2C278}"/>
              </a:ext>
            </a:extLst>
          </p:cNvPr>
          <p:cNvSpPr txBox="1">
            <a:spLocks/>
          </p:cNvSpPr>
          <p:nvPr/>
        </p:nvSpPr>
        <p:spPr>
          <a:xfrm>
            <a:off x="854241" y="3246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graphicFrame>
        <p:nvGraphicFramePr>
          <p:cNvPr id="12" name="Table 11">
            <a:extLst>
              <a:ext uri="{FF2B5EF4-FFF2-40B4-BE49-F238E27FC236}">
                <a16:creationId xmlns:a16="http://schemas.microsoft.com/office/drawing/2014/main" id="{392AFDDB-3F34-B547-B035-F469E081179B}"/>
              </a:ext>
            </a:extLst>
          </p:cNvPr>
          <p:cNvGraphicFramePr>
            <a:graphicFrameLocks noGrp="1"/>
          </p:cNvGraphicFramePr>
          <p:nvPr>
            <p:extLst>
              <p:ext uri="{D42A27DB-BD31-4B8C-83A1-F6EECF244321}">
                <p14:modId xmlns:p14="http://schemas.microsoft.com/office/powerpoint/2010/main" val="2883767611"/>
              </p:ext>
            </p:extLst>
          </p:nvPr>
        </p:nvGraphicFramePr>
        <p:xfrm>
          <a:off x="502853" y="4218419"/>
          <a:ext cx="10160005" cy="1964791"/>
        </p:xfrm>
        <a:graphic>
          <a:graphicData uri="http://schemas.openxmlformats.org/drawingml/2006/table">
            <a:tbl>
              <a:tblPr firstRow="1" bandRow="1">
                <a:tableStyleId>{5C22544A-7EE6-4342-B048-85BDC9FD1C3A}</a:tableStyleId>
              </a:tblPr>
              <a:tblGrid>
                <a:gridCol w="10160005">
                  <a:extLst>
                    <a:ext uri="{9D8B030D-6E8A-4147-A177-3AD203B41FA5}">
                      <a16:colId xmlns:a16="http://schemas.microsoft.com/office/drawing/2014/main" val="1399472453"/>
                    </a:ext>
                  </a:extLst>
                </a:gridCol>
              </a:tblGrid>
              <a:tr h="1964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0" kern="1200" dirty="0">
                          <a:solidFill>
                            <a:schemeClr val="tx1"/>
                          </a:solidFill>
                          <a:latin typeface="DaunPenh" pitchFamily="2" charset="0"/>
                          <a:ea typeface="+mn-ea"/>
                          <a:cs typeface="DaunPenh" pitchFamily="2" charset="0"/>
                        </a:rPr>
                        <a:t>Design and develop a deployment model, comprised of the following modules: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a:t>
                      </a:r>
                      <a:r>
                        <a:rPr lang="en-US" sz="30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temporal</a:t>
                      </a:r>
                      <a:r>
                        <a:rPr lang="en-US" sz="30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spatial-temporal</a:t>
                      </a:r>
                      <a:r>
                        <a:rPr lang="en-US" sz="3000" b="0" kern="1200" dirty="0">
                          <a:solidFill>
                            <a:schemeClr val="tx1"/>
                          </a:solidFill>
                          <a:latin typeface="DaunPenh" pitchFamily="2" charset="0"/>
                          <a:ea typeface="+mn-ea"/>
                          <a:cs typeface="DaunPenh" pitchFamily="2" charset="0"/>
                        </a:rPr>
                        <a:t> optimization model</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3" name="Graphic 12" descr="Bullseye">
            <a:extLst>
              <a:ext uri="{FF2B5EF4-FFF2-40B4-BE49-F238E27FC236}">
                <a16:creationId xmlns:a16="http://schemas.microsoft.com/office/drawing/2014/main" id="{477B662E-D1FB-CF4A-BFC3-A13ACB8FD3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0695" y="3695753"/>
            <a:ext cx="1029297" cy="969782"/>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40</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41</a:t>
            </a:fld>
            <a:endParaRPr lang="en-US"/>
          </a:p>
        </p:txBody>
      </p:sp>
    </p:spTree>
    <p:extLst>
      <p:ext uri="{BB962C8B-B14F-4D97-AF65-F5344CB8AC3E}">
        <p14:creationId xmlns:p14="http://schemas.microsoft.com/office/powerpoint/2010/main" val="225361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42</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43</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3774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44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065771"/>
            <a:ext cx="4976294" cy="4351338"/>
          </a:xfrm>
        </p:spPr>
        <p:txBody>
          <a:bodyPr>
            <a:normAutofit/>
          </a:bodyPr>
          <a:lstStyle/>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3161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45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23423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46</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280049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Putting it all together…</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47</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4130424" y="3473563"/>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6014342" y="3489011"/>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5074628" y="1838378"/>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7583229" y="1931665"/>
            <a:ext cx="4194639" cy="1538883"/>
          </a:xfrm>
          <a:prstGeom prst="rect">
            <a:avLst/>
          </a:prstGeom>
        </p:spPr>
        <p:txBody>
          <a:bodyPr wrap="square">
            <a:spAutoFit/>
          </a:bodyPr>
          <a:lstStyle/>
          <a:p>
            <a:pPr algn="just"/>
            <a:r>
              <a:rPr lang="en-US" sz="3000" dirty="0">
                <a:latin typeface="DaunPenh" pitchFamily="2" charset="0"/>
                <a:cs typeface="DaunPenh" pitchFamily="2" charset="0"/>
              </a:rPr>
              <a:t>Calculate concentrations of pollutant </a:t>
            </a:r>
            <a:r>
              <a:rPr lang="en-US" sz="3200" b="1" dirty="0">
                <a:latin typeface="DaunPenh" pitchFamily="2" charset="0"/>
                <a:cs typeface="DaunPenh" pitchFamily="2" charset="0"/>
              </a:rPr>
              <a:t>Z </a:t>
            </a:r>
            <a:r>
              <a:rPr lang="en-US" sz="3200" dirty="0">
                <a:latin typeface="DaunPenh" pitchFamily="2" charset="0"/>
                <a:cs typeface="DaunPenh" pitchFamily="2" charset="0"/>
              </a:rPr>
              <a:t>using a dispersion model</a:t>
            </a:r>
            <a:endParaRPr lang="en-US" sz="3000" dirty="0">
              <a:latin typeface="DaunPenh" pitchFamily="2" charset="0"/>
              <a:cs typeface="DaunPenh" pitchFamily="2" charset="0"/>
            </a:endParaRPr>
          </a:p>
        </p:txBody>
      </p:sp>
      <p:sp>
        <p:nvSpPr>
          <p:cNvPr id="3" name="Rectangle 2">
            <a:extLst>
              <a:ext uri="{FF2B5EF4-FFF2-40B4-BE49-F238E27FC236}">
                <a16:creationId xmlns:a16="http://schemas.microsoft.com/office/drawing/2014/main" id="{48A0672D-D5DA-2C40-9E2F-B736B4488FAE}"/>
              </a:ext>
            </a:extLst>
          </p:cNvPr>
          <p:cNvSpPr/>
          <p:nvPr/>
        </p:nvSpPr>
        <p:spPr>
          <a:xfrm>
            <a:off x="8440581" y="3980090"/>
            <a:ext cx="3417857" cy="2400657"/>
          </a:xfrm>
          <a:prstGeom prst="rect">
            <a:avLst/>
          </a:prstGeom>
        </p:spPr>
        <p:txBody>
          <a:bodyPr wrap="square">
            <a:spAutoFit/>
          </a:bodyPr>
          <a:lstStyle/>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cost</a:t>
            </a:r>
            <a:r>
              <a:rPr lang="en-US" sz="3000" dirty="0">
                <a:latin typeface="DaunPenh" pitchFamily="2" charset="0"/>
                <a:cs typeface="DaunPenh" pitchFamily="2" charset="0"/>
              </a:rPr>
              <a:t>)</a:t>
            </a:r>
          </a:p>
        </p:txBody>
      </p:sp>
      <p:sp>
        <p:nvSpPr>
          <p:cNvPr id="6" name="Rectangle 5">
            <a:extLst>
              <a:ext uri="{FF2B5EF4-FFF2-40B4-BE49-F238E27FC236}">
                <a16:creationId xmlns:a16="http://schemas.microsoft.com/office/drawing/2014/main" id="{B39442C0-FB01-8743-857A-A4FA36CE2901}"/>
              </a:ext>
            </a:extLst>
          </p:cNvPr>
          <p:cNvSpPr/>
          <p:nvPr/>
        </p:nvSpPr>
        <p:spPr>
          <a:xfrm>
            <a:off x="536415" y="3980170"/>
            <a:ext cx="3417857" cy="2400657"/>
          </a:xfrm>
          <a:prstGeom prst="rect">
            <a:avLst/>
          </a:prstGeom>
        </p:spPr>
        <p:txBody>
          <a:bodyPr wrap="square">
            <a:spAutoFit/>
          </a:bodyPr>
          <a:lstStyle/>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p:txBody>
      </p:sp>
      <p:sp>
        <p:nvSpPr>
          <p:cNvPr id="27" name="Rectangle 26">
            <a:extLst>
              <a:ext uri="{FF2B5EF4-FFF2-40B4-BE49-F238E27FC236}">
                <a16:creationId xmlns:a16="http://schemas.microsoft.com/office/drawing/2014/main" id="{673D139D-6FF7-7A42-986D-F7C9403E45E7}"/>
              </a:ext>
            </a:extLst>
          </p:cNvPr>
          <p:cNvSpPr/>
          <p:nvPr/>
        </p:nvSpPr>
        <p:spPr>
          <a:xfrm>
            <a:off x="541013" y="1883509"/>
            <a:ext cx="4194640" cy="1138773"/>
          </a:xfrm>
          <a:prstGeom prst="rect">
            <a:avLst/>
          </a:prstGeom>
        </p:spPr>
        <p:txBody>
          <a:bodyPr wrap="square">
            <a:spAutoFit/>
          </a:bodyPr>
          <a:lstStyle/>
          <a:p>
            <a:pPr algn="just"/>
            <a:r>
              <a:rPr lang="en-US" sz="3000" b="0" i="0" dirty="0">
                <a:latin typeface="DaunPenh" pitchFamily="2" charset="0"/>
                <a:cs typeface="DaunPenh" pitchFamily="2" charset="0"/>
              </a:rPr>
              <a:t>Simulate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sensors locations exist </a:t>
            </a:r>
          </a:p>
        </p:txBody>
      </p:sp>
    </p:spTree>
    <p:extLst>
      <p:ext uri="{BB962C8B-B14F-4D97-AF65-F5344CB8AC3E}">
        <p14:creationId xmlns:p14="http://schemas.microsoft.com/office/powerpoint/2010/main" val="2139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a:xfrm>
            <a:off x="613611" y="405232"/>
            <a:ext cx="11450052" cy="1325563"/>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Maximize </a:t>
            </a:r>
            <a:r>
              <a:rPr lang="en-US" sz="7200" dirty="0">
                <a:solidFill>
                  <a:srgbClr val="E94C00"/>
                </a:solidFill>
                <a:latin typeface="DaunPenh" pitchFamily="2" charset="0"/>
                <a:cs typeface="DaunPenh" pitchFamily="2" charset="0"/>
              </a:rPr>
              <a:t>PED </a:t>
            </a:r>
            <a:r>
              <a:rPr lang="en-US" sz="3600" dirty="0">
                <a:latin typeface="DaunPenh" pitchFamily="2" charset="0"/>
                <a:cs typeface="DaunPenh" pitchFamily="2" charset="0"/>
              </a:rPr>
              <a:t>(objective 1)   </a:t>
            </a:r>
            <a:r>
              <a:rPr lang="en-US" sz="12800" dirty="0">
                <a:solidFill>
                  <a:schemeClr val="tx1">
                    <a:lumMod val="85000"/>
                    <a:lumOff val="15000"/>
                  </a:schemeClr>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Minimize cost </a:t>
            </a:r>
            <a:r>
              <a:rPr lang="en-US" sz="3600" dirty="0">
                <a:latin typeface="DaunPenh" pitchFamily="2" charset="0"/>
                <a:cs typeface="DaunPenh" pitchFamily="2" charset="0"/>
              </a:rPr>
              <a:t>(objective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308492" y="1889477"/>
                <a:ext cx="5787508"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lgn="just">
                  <a:buNone/>
                </a:pPr>
                <a:endParaRPr lang="en-US" sz="3000" dirty="0">
                  <a:latin typeface="DaunPenh" pitchFamily="2" charset="0"/>
                  <a:cs typeface="DaunPenh" pitchFamily="2" charset="0"/>
                </a:endParaRPr>
              </a:p>
              <a:p>
                <a:pPr marL="0" indent="0">
                  <a:buNone/>
                </a:pPr>
                <a14:m>
                  <m:oMath xmlns:m="http://schemas.openxmlformats.org/officeDocument/2006/math">
                    <m:sSub>
                      <m:sSubPr>
                        <m:ctrlPr>
                          <a:rPr lang="en-US" i="1">
                            <a:latin typeface="Cambria Math" panose="02040503050406030204" pitchFamily="18" charset="0"/>
                            <a:cs typeface="DaunPenh" pitchFamily="2" charset="0"/>
                          </a:rPr>
                        </m:ctrlPr>
                      </m:sSubPr>
                      <m:e>
                        <m:r>
                          <m:rPr>
                            <m:sty m:val="p"/>
                          </m:rPr>
                          <a:rPr lang="en-US">
                            <a:latin typeface="Cambria Math" panose="02040503050406030204" pitchFamily="18" charset="0"/>
                            <a:cs typeface="DaunPenh" pitchFamily="2" charset="0"/>
                          </a:rPr>
                          <m:t>PED</m:t>
                        </m:r>
                      </m:e>
                      <m:sub>
                        <m:sSup>
                          <m:sSupPr>
                            <m:ctrlPr>
                              <a:rPr lang="en-US" i="1">
                                <a:latin typeface="Cambria Math" panose="02040503050406030204" pitchFamily="18" charset="0"/>
                                <a:cs typeface="DaunPenh" pitchFamily="2" charset="0"/>
                              </a:rPr>
                            </m:ctrlPr>
                          </m:sSupPr>
                          <m:e>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ub>
                    </m:sSub>
                    <m:r>
                      <a:rPr lang="en-US">
                        <a:latin typeface="Cambria Math" panose="02040503050406030204" pitchFamily="18" charset="0"/>
                        <a:cs typeface="DaunPenh" pitchFamily="2" charset="0"/>
                      </a:rPr>
                      <m:t>=</m:t>
                    </m:r>
                    <m:rad>
                      <m:radPr>
                        <m:degHide m:val="on"/>
                        <m:ctrlPr>
                          <a:rPr lang="en-US" i="1">
                            <a:latin typeface="Cambria Math" panose="02040503050406030204" pitchFamily="18" charset="0"/>
                            <a:cs typeface="DaunPenh" pitchFamily="2" charset="0"/>
                          </a:rPr>
                        </m:ctrlPr>
                      </m:radPr>
                      <m:deg/>
                      <m:e>
                        <m:nary>
                          <m:naryPr>
                            <m:chr m:val="∑"/>
                            <m:limLoc m:val="undOvr"/>
                            <m:ctrlPr>
                              <a:rPr lang="en-US" i="1">
                                <a:latin typeface="Cambria Math" panose="02040503050406030204" pitchFamily="18" charset="0"/>
                                <a:cs typeface="DaunPenh" pitchFamily="2" charset="0"/>
                              </a:rPr>
                            </m:ctrlPr>
                          </m:naryPr>
                          <m:sub>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=1</m:t>
                            </m:r>
                          </m:sub>
                          <m:sup>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sup>
                          <m:e>
                            <m:sSup>
                              <m:sSupPr>
                                <m:ctrlPr>
                                  <a:rPr lang="en-US" i="1">
                                    <a:latin typeface="Cambria Math" panose="02040503050406030204" pitchFamily="18" charset="0"/>
                                    <a:cs typeface="DaunPenh" pitchFamily="2" charset="0"/>
                                  </a:rPr>
                                </m:ctrlPr>
                              </m:sSupPr>
                              <m:e>
                                <m:d>
                                  <m:dPr>
                                    <m:ctrlPr>
                                      <a:rPr lang="en-US" i="1">
                                        <a:latin typeface="Cambria Math" panose="02040503050406030204" pitchFamily="18" charset="0"/>
                                        <a:cs typeface="DaunPenh" pitchFamily="2" charset="0"/>
                                      </a:rPr>
                                    </m:ctrlPr>
                                  </m:dPr>
                                  <m:e>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r>
                                      <a:rPr lang="en-US">
                                        <a:latin typeface="Cambria Math" panose="02040503050406030204" pitchFamily="18" charset="0"/>
                                        <a:cs typeface="DaunPenh" pitchFamily="2" charset="0"/>
                                      </a:rPr>
                                      <m:t>−</m:t>
                                    </m:r>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e>
                                </m:d>
                              </m:e>
                              <m:sup>
                                <m:r>
                                  <a:rPr lang="en-US">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308492" y="1889477"/>
                <a:ext cx="5787508" cy="4351338"/>
              </a:xfrm>
              <a:blipFill>
                <a:blip r:embed="rId3"/>
                <a:stretch>
                  <a:fillRect l="-2412" t="-2041" r="-24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48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aphicFrame>
        <p:nvGraphicFramePr>
          <p:cNvPr id="12" name="Table 11">
            <a:extLst>
              <a:ext uri="{FF2B5EF4-FFF2-40B4-BE49-F238E27FC236}">
                <a16:creationId xmlns:a16="http://schemas.microsoft.com/office/drawing/2014/main" id="{2DF8116F-9A41-AE4D-9FC7-9B6C79699E8B}"/>
              </a:ext>
            </a:extLst>
          </p:cNvPr>
          <p:cNvGraphicFramePr>
            <a:graphicFrameLocks noGrp="1"/>
          </p:cNvGraphicFramePr>
          <p:nvPr/>
        </p:nvGraphicFramePr>
        <p:xfrm>
          <a:off x="7394847" y="3340984"/>
          <a:ext cx="3958953" cy="2651760"/>
        </p:xfrm>
        <a:graphic>
          <a:graphicData uri="http://schemas.openxmlformats.org/drawingml/2006/table">
            <a:tbl>
              <a:tblPr firstRow="1" bandRow="1">
                <a:tableStyleId>{5C22544A-7EE6-4342-B048-85BDC9FD1C3A}</a:tableStyleId>
              </a:tblPr>
              <a:tblGrid>
                <a:gridCol w="1319651">
                  <a:extLst>
                    <a:ext uri="{9D8B030D-6E8A-4147-A177-3AD203B41FA5}">
                      <a16:colId xmlns:a16="http://schemas.microsoft.com/office/drawing/2014/main" val="2363984331"/>
                    </a:ext>
                  </a:extLst>
                </a:gridCol>
                <a:gridCol w="1319651">
                  <a:extLst>
                    <a:ext uri="{9D8B030D-6E8A-4147-A177-3AD203B41FA5}">
                      <a16:colId xmlns:a16="http://schemas.microsoft.com/office/drawing/2014/main" val="3431014344"/>
                    </a:ext>
                  </a:extLst>
                </a:gridCol>
                <a:gridCol w="1319651">
                  <a:extLst>
                    <a:ext uri="{9D8B030D-6E8A-4147-A177-3AD203B41FA5}">
                      <a16:colId xmlns:a16="http://schemas.microsoft.com/office/drawing/2014/main" val="2049552392"/>
                    </a:ext>
                  </a:extLst>
                </a:gridCol>
              </a:tblGrid>
              <a:tr h="76221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43DDF04-051F-F642-BD0B-04356EE97A49}"/>
                  </a:ext>
                </a:extLst>
              </p:cNvPr>
              <p:cNvSpPr/>
              <p:nvPr/>
            </p:nvSpPr>
            <p:spPr>
              <a:xfrm>
                <a:off x="9680608" y="1793623"/>
                <a:ext cx="1615379" cy="483594"/>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14" name="Rectangle 13">
                <a:extLst>
                  <a:ext uri="{FF2B5EF4-FFF2-40B4-BE49-F238E27FC236}">
                    <a16:creationId xmlns:a16="http://schemas.microsoft.com/office/drawing/2014/main" id="{043DDF04-051F-F642-BD0B-04356EE97A49}"/>
                  </a:ext>
                </a:extLst>
              </p:cNvPr>
              <p:cNvSpPr>
                <a:spLocks noRot="1" noChangeAspect="1" noMove="1" noResize="1" noEditPoints="1" noAdjustHandles="1" noChangeArrowheads="1" noChangeShapeType="1" noTextEdit="1"/>
              </p:cNvSpPr>
              <p:nvPr/>
            </p:nvSpPr>
            <p:spPr>
              <a:xfrm>
                <a:off x="9680608" y="1793623"/>
                <a:ext cx="1615379" cy="483594"/>
              </a:xfrm>
              <a:prstGeom prst="rect">
                <a:avLst/>
              </a:prstGeom>
              <a:blipFill>
                <a:blip r:embed="rId4"/>
                <a:stretch>
                  <a:fillRect/>
                </a:stretch>
              </a:blipFill>
              <a:ln>
                <a:solidFill>
                  <a:srgbClr val="E94C00"/>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3ABCE43-79BB-4A41-A815-533899BC9970}"/>
              </a:ext>
            </a:extLst>
          </p:cNvPr>
          <p:cNvSpPr/>
          <p:nvPr/>
        </p:nvSpPr>
        <p:spPr>
          <a:xfrm>
            <a:off x="6562436" y="1758421"/>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122A7BA-BD7E-A94F-83DF-1C5FC8BA3A81}"/>
                  </a:ext>
                </a:extLst>
              </p:cNvPr>
              <p:cNvSpPr/>
              <p:nvPr/>
            </p:nvSpPr>
            <p:spPr>
              <a:xfrm>
                <a:off x="340963" y="5207417"/>
                <a:ext cx="5755037" cy="815929"/>
              </a:xfrm>
              <a:prstGeom prst="rect">
                <a:avLst/>
              </a:prstGeom>
              <a:solidFill>
                <a:schemeClr val="bg1"/>
              </a:solidFill>
              <a:ln>
                <a:solidFill>
                  <a:srgbClr val="E94C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21" name="Rectangle 20">
                <a:extLst>
                  <a:ext uri="{FF2B5EF4-FFF2-40B4-BE49-F238E27FC236}">
                    <a16:creationId xmlns:a16="http://schemas.microsoft.com/office/drawing/2014/main" id="{C122A7BA-BD7E-A94F-83DF-1C5FC8BA3A81}"/>
                  </a:ext>
                </a:extLst>
              </p:cNvPr>
              <p:cNvSpPr>
                <a:spLocks noRot="1" noChangeAspect="1" noMove="1" noResize="1" noEditPoints="1" noAdjustHandles="1" noChangeArrowheads="1" noChangeShapeType="1" noTextEdit="1"/>
              </p:cNvSpPr>
              <p:nvPr/>
            </p:nvSpPr>
            <p:spPr>
              <a:xfrm>
                <a:off x="340963" y="5207417"/>
                <a:ext cx="5755037" cy="815929"/>
              </a:xfrm>
              <a:prstGeom prst="rect">
                <a:avLst/>
              </a:prstGeom>
              <a:blipFill>
                <a:blip r:embed="rId5"/>
                <a:stretch>
                  <a:fillRect t="-53030" b="-39394"/>
                </a:stretch>
              </a:blipFill>
              <a:ln>
                <a:solidFill>
                  <a:srgbClr val="E94C00"/>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C5A7FA4-BCB6-8E4C-B2C9-E225847350AF}"/>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27" name="Rectangle 26">
            <a:extLst>
              <a:ext uri="{FF2B5EF4-FFF2-40B4-BE49-F238E27FC236}">
                <a16:creationId xmlns:a16="http://schemas.microsoft.com/office/drawing/2014/main" id="{300379E1-EB7A-D942-84E3-6966B6F83887}"/>
              </a:ext>
            </a:extLst>
          </p:cNvPr>
          <p:cNvSpPr/>
          <p:nvPr/>
        </p:nvSpPr>
        <p:spPr>
          <a:xfrm>
            <a:off x="6562436" y="2515515"/>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B1C4E5-4E87-A245-9D97-3B127FD54EB0}"/>
                  </a:ext>
                </a:extLst>
              </p:cNvPr>
              <p:cNvSpPr/>
              <p:nvPr/>
            </p:nvSpPr>
            <p:spPr>
              <a:xfrm>
                <a:off x="9082596" y="2400740"/>
                <a:ext cx="3025572" cy="668773"/>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28" name="Rectangle 27">
                <a:extLst>
                  <a:ext uri="{FF2B5EF4-FFF2-40B4-BE49-F238E27FC236}">
                    <a16:creationId xmlns:a16="http://schemas.microsoft.com/office/drawing/2014/main" id="{81B1C4E5-4E87-A245-9D97-3B127FD54EB0}"/>
                  </a:ext>
                </a:extLst>
              </p:cNvPr>
              <p:cNvSpPr>
                <a:spLocks noRot="1" noChangeAspect="1" noMove="1" noResize="1" noEditPoints="1" noAdjustHandles="1" noChangeArrowheads="1" noChangeShapeType="1" noTextEdit="1"/>
              </p:cNvSpPr>
              <p:nvPr/>
            </p:nvSpPr>
            <p:spPr>
              <a:xfrm>
                <a:off x="9082596" y="2400740"/>
                <a:ext cx="3025572" cy="668773"/>
              </a:xfrm>
              <a:prstGeom prst="rect">
                <a:avLst/>
              </a:prstGeom>
              <a:blipFill>
                <a:blip r:embed="rId6"/>
                <a:stretch>
                  <a:fillRect t="-132727" b="-200000"/>
                </a:stretch>
              </a:blipFill>
              <a:ln>
                <a:solidFill>
                  <a:srgbClr val="E94C00"/>
                </a:solidFill>
              </a:ln>
            </p:spPr>
            <p:txBody>
              <a:bodyPr/>
              <a:lstStyle/>
              <a:p>
                <a:r>
                  <a:rPr lang="en-US">
                    <a:noFill/>
                  </a:rPr>
                  <a:t> </a:t>
                </a:r>
              </a:p>
            </p:txBody>
          </p:sp>
        </mc:Fallback>
      </mc:AlternateContent>
    </p:spTree>
    <p:extLst>
      <p:ext uri="{BB962C8B-B14F-4D97-AF65-F5344CB8AC3E}">
        <p14:creationId xmlns:p14="http://schemas.microsoft.com/office/powerpoint/2010/main" val="427828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33ED61-3CD7-A841-944A-10F894D1F5B1}"/>
              </a:ext>
            </a:extLst>
          </p:cNvPr>
          <p:cNvSpPr>
            <a:spLocks noGrp="1"/>
          </p:cNvSpPr>
          <p:nvPr>
            <p:ph type="sldNum" sz="quarter" idx="12"/>
          </p:nvPr>
        </p:nvSpPr>
        <p:spPr/>
        <p:txBody>
          <a:bodyPr/>
          <a:lstStyle/>
          <a:p>
            <a:fld id="{CBA4AC6D-9836-9F4A-961A-ECAC0CEAF37F}" type="slidenum">
              <a:rPr lang="en-US" smtClean="0"/>
              <a:t>49</a:t>
            </a:fld>
            <a:endParaRPr lang="en-US"/>
          </a:p>
        </p:txBody>
      </p:sp>
      <p:grpSp>
        <p:nvGrpSpPr>
          <p:cNvPr id="5" name="Group 4">
            <a:extLst>
              <a:ext uri="{FF2B5EF4-FFF2-40B4-BE49-F238E27FC236}">
                <a16:creationId xmlns:a16="http://schemas.microsoft.com/office/drawing/2014/main" id="{E5EDD318-D796-8941-A4CE-5B19408762B2}"/>
              </a:ext>
            </a:extLst>
          </p:cNvPr>
          <p:cNvGrpSpPr/>
          <p:nvPr/>
        </p:nvGrpSpPr>
        <p:grpSpPr>
          <a:xfrm>
            <a:off x="2966709" y="1690688"/>
            <a:ext cx="6258582" cy="4351338"/>
            <a:chOff x="4718673" y="1605664"/>
            <a:chExt cx="7558011" cy="5572311"/>
          </a:xfrm>
        </p:grpSpPr>
        <p:grpSp>
          <p:nvGrpSpPr>
            <p:cNvPr id="6" name="Group 5">
              <a:extLst>
                <a:ext uri="{FF2B5EF4-FFF2-40B4-BE49-F238E27FC236}">
                  <a16:creationId xmlns:a16="http://schemas.microsoft.com/office/drawing/2014/main" id="{84A290AA-727A-0F4B-9DCC-6EBCF1244C63}"/>
                </a:ext>
              </a:extLst>
            </p:cNvPr>
            <p:cNvGrpSpPr/>
            <p:nvPr/>
          </p:nvGrpSpPr>
          <p:grpSpPr>
            <a:xfrm>
              <a:off x="4718673" y="1605664"/>
              <a:ext cx="7558011" cy="5437773"/>
              <a:chOff x="4755249" y="1605664"/>
              <a:chExt cx="7558011" cy="5437773"/>
            </a:xfrm>
          </p:grpSpPr>
          <p:pic>
            <p:nvPicPr>
              <p:cNvPr id="8" name="Picture 7">
                <a:extLst>
                  <a:ext uri="{FF2B5EF4-FFF2-40B4-BE49-F238E27FC236}">
                    <a16:creationId xmlns:a16="http://schemas.microsoft.com/office/drawing/2014/main" id="{2D75C268-5A44-1746-9571-6D285D1E53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9" name="Group 8">
                <a:extLst>
                  <a:ext uri="{FF2B5EF4-FFF2-40B4-BE49-F238E27FC236}">
                    <a16:creationId xmlns:a16="http://schemas.microsoft.com/office/drawing/2014/main" id="{ABE70033-5C59-744D-908C-9FB79ADB675F}"/>
                  </a:ext>
                </a:extLst>
              </p:cNvPr>
              <p:cNvGrpSpPr/>
              <p:nvPr/>
            </p:nvGrpSpPr>
            <p:grpSpPr>
              <a:xfrm>
                <a:off x="4755249" y="3248401"/>
                <a:ext cx="2010242" cy="1138064"/>
                <a:chOff x="1220310" y="3056991"/>
                <a:chExt cx="2236585" cy="1477328"/>
              </a:xfrm>
            </p:grpSpPr>
            <p:sp>
              <p:nvSpPr>
                <p:cNvPr id="19" name="Rectangle 18">
                  <a:extLst>
                    <a:ext uri="{FF2B5EF4-FFF2-40B4-BE49-F238E27FC236}">
                      <a16:creationId xmlns:a16="http://schemas.microsoft.com/office/drawing/2014/main" id="{D7C76BB9-A41B-184E-8671-257827B6F4CE}"/>
                    </a:ext>
                  </a:extLst>
                </p:cNvPr>
                <p:cNvSpPr/>
                <p:nvPr/>
              </p:nvSpPr>
              <p:spPr>
                <a:xfrm>
                  <a:off x="1220310" y="3056991"/>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0" name="Straight Arrow Connector 19">
                  <a:extLst>
                    <a:ext uri="{FF2B5EF4-FFF2-40B4-BE49-F238E27FC236}">
                      <a16:creationId xmlns:a16="http://schemas.microsoft.com/office/drawing/2014/main" id="{486050FA-6AE4-504E-9250-FDEF29C31AF7}"/>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A0C761FB-C7D1-F543-BE06-67B000D9C1F7}"/>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11" name="Group 10">
                <a:extLst>
                  <a:ext uri="{FF2B5EF4-FFF2-40B4-BE49-F238E27FC236}">
                    <a16:creationId xmlns:a16="http://schemas.microsoft.com/office/drawing/2014/main" id="{57963CA5-0F9B-064D-BDDA-99882380B2E7}"/>
                  </a:ext>
                </a:extLst>
              </p:cNvPr>
              <p:cNvGrpSpPr/>
              <p:nvPr/>
            </p:nvGrpSpPr>
            <p:grpSpPr>
              <a:xfrm>
                <a:off x="6589276" y="1605664"/>
                <a:ext cx="4350565" cy="586912"/>
                <a:chOff x="3150770" y="1999104"/>
                <a:chExt cx="4840422" cy="761875"/>
              </a:xfrm>
            </p:grpSpPr>
            <p:sp>
              <p:nvSpPr>
                <p:cNvPr id="15" name="Rectangle 14">
                  <a:extLst>
                    <a:ext uri="{FF2B5EF4-FFF2-40B4-BE49-F238E27FC236}">
                      <a16:creationId xmlns:a16="http://schemas.microsoft.com/office/drawing/2014/main" id="{15489264-D234-0D45-B876-10FCD069F0A0}"/>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16" name="Group 15">
                  <a:extLst>
                    <a:ext uri="{FF2B5EF4-FFF2-40B4-BE49-F238E27FC236}">
                      <a16:creationId xmlns:a16="http://schemas.microsoft.com/office/drawing/2014/main" id="{17D69FA1-BBAB-B342-9CE0-A1020C59AD24}"/>
                    </a:ext>
                  </a:extLst>
                </p:cNvPr>
                <p:cNvGrpSpPr/>
                <p:nvPr/>
              </p:nvGrpSpPr>
              <p:grpSpPr>
                <a:xfrm>
                  <a:off x="4196161" y="2578236"/>
                  <a:ext cx="499447" cy="169783"/>
                  <a:chOff x="5745396" y="27236473"/>
                  <a:chExt cx="524113" cy="174578"/>
                </a:xfrm>
              </p:grpSpPr>
              <p:cxnSp>
                <p:nvCxnSpPr>
                  <p:cNvPr id="17" name="Straight Arrow Connector 16">
                    <a:extLst>
                      <a:ext uri="{FF2B5EF4-FFF2-40B4-BE49-F238E27FC236}">
                        <a16:creationId xmlns:a16="http://schemas.microsoft.com/office/drawing/2014/main" id="{3F4428F7-3370-3B4B-A4CF-0A46395393CB}"/>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17AD886-58E9-A74A-B569-E7DF1A6F8B3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12" name="Group 11">
                <a:extLst>
                  <a:ext uri="{FF2B5EF4-FFF2-40B4-BE49-F238E27FC236}">
                    <a16:creationId xmlns:a16="http://schemas.microsoft.com/office/drawing/2014/main" id="{D9A0E16E-BC87-5340-9696-E8C2CB89A30F}"/>
                  </a:ext>
                </a:extLst>
              </p:cNvPr>
              <p:cNvGrpSpPr/>
              <p:nvPr/>
            </p:nvGrpSpPr>
            <p:grpSpPr>
              <a:xfrm>
                <a:off x="10580387" y="5622503"/>
                <a:ext cx="1732873" cy="1420934"/>
                <a:chOff x="8254247" y="5617021"/>
                <a:chExt cx="1217132" cy="1844524"/>
              </a:xfrm>
            </p:grpSpPr>
            <p:sp>
              <p:nvSpPr>
                <p:cNvPr id="13" name="Rectangle 12">
                  <a:extLst>
                    <a:ext uri="{FF2B5EF4-FFF2-40B4-BE49-F238E27FC236}">
                      <a16:creationId xmlns:a16="http://schemas.microsoft.com/office/drawing/2014/main" id="{63C0742F-8A0C-C04D-A3D3-6AE3F5B21C20}"/>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55CE207D-D0FD-BF46-B19C-E3FFD81C21D1}"/>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7" name="TextBox 6">
              <a:extLst>
                <a:ext uri="{FF2B5EF4-FFF2-40B4-BE49-F238E27FC236}">
                  <a16:creationId xmlns:a16="http://schemas.microsoft.com/office/drawing/2014/main" id="{021D3FDF-23EA-E14F-B7E4-280A2356BE6C}"/>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
        <p:nvSpPr>
          <p:cNvPr id="21" name="Title 1">
            <a:extLst>
              <a:ext uri="{FF2B5EF4-FFF2-40B4-BE49-F238E27FC236}">
                <a16:creationId xmlns:a16="http://schemas.microsoft.com/office/drawing/2014/main" id="{9F5A4A6B-E361-7E41-BF4C-5AD48020FA8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Evolutionary algorithms</a:t>
            </a:r>
          </a:p>
        </p:txBody>
      </p:sp>
    </p:spTree>
    <p:extLst>
      <p:ext uri="{BB962C8B-B14F-4D97-AF65-F5344CB8AC3E}">
        <p14:creationId xmlns:p14="http://schemas.microsoft.com/office/powerpoint/2010/main" val="2156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BC1A5-F7C1-AE4A-AF0E-308779B1F2E3}"/>
              </a:ext>
            </a:extLst>
          </p:cNvPr>
          <p:cNvSpPr>
            <a:spLocks noGrp="1"/>
          </p:cNvSpPr>
          <p:nvPr>
            <p:ph type="title"/>
          </p:nvPr>
        </p:nvSpPr>
        <p:spPr>
          <a:xfrm>
            <a:off x="1008830" y="516846"/>
            <a:ext cx="2886075" cy="2486024"/>
          </a:xfrm>
          <a:noFill/>
        </p:spPr>
        <p:txBody>
          <a:bodyPr vert="horz" lIns="91440" tIns="45720" rIns="91440" bIns="45720" rtlCol="0" anchor="ctr">
            <a:normAutofit/>
          </a:bodyPr>
          <a:lstStyle/>
          <a:p>
            <a:pPr algn="ctr"/>
            <a:r>
              <a:rPr lang="en-US" sz="7200" dirty="0">
                <a:solidFill>
                  <a:schemeClr val="bg1"/>
                </a:solidFill>
                <a:latin typeface="DaunPenh" pitchFamily="2" charset="0"/>
                <a:cs typeface="DaunPenh" pitchFamily="2" charset="0"/>
              </a:rPr>
              <a:t>Methods</a:t>
            </a:r>
          </a:p>
        </p:txBody>
      </p:sp>
      <p:sp>
        <p:nvSpPr>
          <p:cNvPr id="38" name="Slide Number Placeholder 37">
            <a:extLst>
              <a:ext uri="{FF2B5EF4-FFF2-40B4-BE49-F238E27FC236}">
                <a16:creationId xmlns:a16="http://schemas.microsoft.com/office/drawing/2014/main" id="{482700CE-E7D7-6A49-B7F8-7F787A7A6D59}"/>
              </a:ext>
            </a:extLst>
          </p:cNvPr>
          <p:cNvSpPr>
            <a:spLocks noGrp="1"/>
          </p:cNvSpPr>
          <p:nvPr>
            <p:ph type="sldNum" sz="quarter" idx="12"/>
          </p:nvPr>
        </p:nvSpPr>
        <p:spPr/>
        <p:txBody>
          <a:bodyPr/>
          <a:lstStyle/>
          <a:p>
            <a:fld id="{CBA4AC6D-9836-9F4A-961A-ECAC0CEAF37F}" type="slidenum">
              <a:rPr lang="en-US" smtClean="0"/>
              <a:t>5</a:t>
            </a:fld>
            <a:endParaRPr lang="en-US"/>
          </a:p>
        </p:txBody>
      </p:sp>
    </p:spTree>
    <p:extLst>
      <p:ext uri="{BB962C8B-B14F-4D97-AF65-F5344CB8AC3E}">
        <p14:creationId xmlns:p14="http://schemas.microsoft.com/office/powerpoint/2010/main" val="360880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239928" y="1568398"/>
            <a:ext cx="6682946" cy="5317895"/>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r>
              <a:rPr lang="he-IL" sz="3000" dirty="0">
                <a:latin typeface="DaunPenh" pitchFamily="2" charset="0"/>
                <a:cs typeface="DaunPenh" pitchFamily="2" charset="0"/>
              </a:rPr>
              <a:t>:</a:t>
            </a:r>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Why multi-objective?</a:t>
            </a:r>
          </a:p>
          <a:p>
            <a:pPr marL="457200" indent="-457200" algn="just"/>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37" name="Picture 36">
            <a:extLst>
              <a:ext uri="{FF2B5EF4-FFF2-40B4-BE49-F238E27FC236}">
                <a16:creationId xmlns:a16="http://schemas.microsoft.com/office/drawing/2014/main" id="{03AD5F45-1DE2-3D41-A8A5-139101CA38EE}"/>
              </a:ext>
            </a:extLst>
          </p:cNvPr>
          <p:cNvPicPr>
            <a:picLocks noChangeAspect="1"/>
          </p:cNvPicPr>
          <p:nvPr/>
        </p:nvPicPr>
        <p:blipFill>
          <a:blip r:embed="rId3"/>
          <a:stretch>
            <a:fillRect/>
          </a:stretch>
        </p:blipFill>
        <p:spPr>
          <a:xfrm>
            <a:off x="7147366" y="2099242"/>
            <a:ext cx="3646747" cy="3601164"/>
          </a:xfrm>
          <a:prstGeom prst="rect">
            <a:avLst/>
          </a:prstGeom>
        </p:spPr>
      </p:pic>
      <p:sp>
        <p:nvSpPr>
          <p:cNvPr id="39" name="Slide Number Placeholder 3">
            <a:extLst>
              <a:ext uri="{FF2B5EF4-FFF2-40B4-BE49-F238E27FC236}">
                <a16:creationId xmlns:a16="http://schemas.microsoft.com/office/drawing/2014/main" id="{5FB704F2-F490-1142-8BCC-26A48024577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6</a:t>
            </a:fld>
            <a:endParaRPr lang="en-US"/>
          </a:p>
        </p:txBody>
      </p:sp>
      <p:pic>
        <p:nvPicPr>
          <p:cNvPr id="11" name="Picture 10">
            <a:extLst>
              <a:ext uri="{FF2B5EF4-FFF2-40B4-BE49-F238E27FC236}">
                <a16:creationId xmlns:a16="http://schemas.microsoft.com/office/drawing/2014/main" id="{3F56FEC9-BB3A-F741-9A4C-1CABA107531C}"/>
              </a:ext>
            </a:extLst>
          </p:cNvPr>
          <p:cNvPicPr>
            <a:picLocks noChangeAspect="1"/>
          </p:cNvPicPr>
          <p:nvPr/>
        </p:nvPicPr>
        <p:blipFill>
          <a:blip r:embed="rId4"/>
          <a:stretch>
            <a:fillRect/>
          </a:stretch>
        </p:blipFill>
        <p:spPr>
          <a:xfrm>
            <a:off x="2043924" y="3426181"/>
            <a:ext cx="1292075" cy="1560429"/>
          </a:xfrm>
          <a:prstGeom prst="rect">
            <a:avLst/>
          </a:prstGeom>
        </p:spPr>
      </p:pic>
      <p:pic>
        <p:nvPicPr>
          <p:cNvPr id="14" name="Picture 13">
            <a:extLst>
              <a:ext uri="{FF2B5EF4-FFF2-40B4-BE49-F238E27FC236}">
                <a16:creationId xmlns:a16="http://schemas.microsoft.com/office/drawing/2014/main" id="{C5C391AC-DE61-F945-97FE-DC925A1639FA}"/>
              </a:ext>
            </a:extLst>
          </p:cNvPr>
          <p:cNvPicPr>
            <a:picLocks noChangeAspect="1"/>
          </p:cNvPicPr>
          <p:nvPr/>
        </p:nvPicPr>
        <p:blipFill>
          <a:blip r:embed="rId5"/>
          <a:stretch>
            <a:fillRect/>
          </a:stretch>
        </p:blipFill>
        <p:spPr>
          <a:xfrm>
            <a:off x="499711" y="2748504"/>
            <a:ext cx="4896680" cy="557107"/>
          </a:xfrm>
          <a:prstGeom prst="rect">
            <a:avLst/>
          </a:prstGeom>
        </p:spPr>
      </p:pic>
      <p:grpSp>
        <p:nvGrpSpPr>
          <p:cNvPr id="17" name="Group 16">
            <a:extLst>
              <a:ext uri="{FF2B5EF4-FFF2-40B4-BE49-F238E27FC236}">
                <a16:creationId xmlns:a16="http://schemas.microsoft.com/office/drawing/2014/main" id="{5244759F-B630-6F4D-A1AD-230475F1EF7B}"/>
              </a:ext>
            </a:extLst>
          </p:cNvPr>
          <p:cNvGrpSpPr/>
          <p:nvPr/>
        </p:nvGrpSpPr>
        <p:grpSpPr>
          <a:xfrm>
            <a:off x="6193991" y="2190499"/>
            <a:ext cx="5498298" cy="3162704"/>
            <a:chOff x="6296275" y="2288921"/>
            <a:chExt cx="5498298" cy="3162704"/>
          </a:xfrm>
        </p:grpSpPr>
        <p:pic>
          <p:nvPicPr>
            <p:cNvPr id="16" name="Picture 15">
              <a:extLst>
                <a:ext uri="{FF2B5EF4-FFF2-40B4-BE49-F238E27FC236}">
                  <a16:creationId xmlns:a16="http://schemas.microsoft.com/office/drawing/2014/main" id="{2BC954F6-90FD-4B4A-8B1D-6BCEDEEC5FE0}"/>
                </a:ext>
              </a:extLst>
            </p:cNvPr>
            <p:cNvPicPr>
              <a:picLocks noChangeAspect="1"/>
            </p:cNvPicPr>
            <p:nvPr/>
          </p:nvPicPr>
          <p:blipFill>
            <a:blip r:embed="rId6"/>
            <a:stretch>
              <a:fillRect/>
            </a:stretch>
          </p:blipFill>
          <p:spPr>
            <a:xfrm>
              <a:off x="6296275" y="2288921"/>
              <a:ext cx="5498298" cy="2913924"/>
            </a:xfrm>
            <a:prstGeom prst="rect">
              <a:avLst/>
            </a:prstGeom>
          </p:spPr>
        </p:pic>
        <p:sp>
          <p:nvSpPr>
            <p:cNvPr id="30" name="Rectangle 29">
              <a:extLst>
                <a:ext uri="{FF2B5EF4-FFF2-40B4-BE49-F238E27FC236}">
                  <a16:creationId xmlns:a16="http://schemas.microsoft.com/office/drawing/2014/main" id="{EC9EBE3A-3D8F-ED44-A1E6-AFB527F02BC5}"/>
                </a:ext>
              </a:extLst>
            </p:cNvPr>
            <p:cNvSpPr/>
            <p:nvPr/>
          </p:nvSpPr>
          <p:spPr>
            <a:xfrm>
              <a:off x="6409407" y="5082293"/>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spTree>
    <p:extLst>
      <p:ext uri="{BB962C8B-B14F-4D97-AF65-F5344CB8AC3E}">
        <p14:creationId xmlns:p14="http://schemas.microsoft.com/office/powerpoint/2010/main" val="23446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2BD4F7-EA50-6F4B-9F85-5C4E2900BEB8}"/>
              </a:ext>
            </a:extLst>
          </p:cNvPr>
          <p:cNvSpPr>
            <a:spLocks noGrp="1"/>
          </p:cNvSpPr>
          <p:nvPr>
            <p:ph type="sldNum" sz="quarter" idx="12"/>
          </p:nvPr>
        </p:nvSpPr>
        <p:spPr/>
        <p:txBody>
          <a:bodyPr/>
          <a:lstStyle/>
          <a:p>
            <a:fld id="{CBA4AC6D-9836-9F4A-961A-ECAC0CEAF37F}" type="slidenum">
              <a:rPr lang="en-US" smtClean="0"/>
              <a:t>7</a:t>
            </a:fld>
            <a:endParaRPr lang="en-US"/>
          </a:p>
        </p:txBody>
      </p:sp>
      <p:sp>
        <p:nvSpPr>
          <p:cNvPr id="6" name="Title 1">
            <a:extLst>
              <a:ext uri="{FF2B5EF4-FFF2-40B4-BE49-F238E27FC236}">
                <a16:creationId xmlns:a16="http://schemas.microsoft.com/office/drawing/2014/main" id="{FD9BA0AB-C028-3B4B-B022-8649300BA02D}"/>
              </a:ext>
            </a:extLst>
          </p:cNvPr>
          <p:cNvSpPr>
            <a:spLocks noGrp="1"/>
          </p:cNvSpPr>
          <p:nvPr>
            <p:ph type="title"/>
          </p:nvPr>
        </p:nvSpPr>
        <p:spPr>
          <a:xfrm>
            <a:off x="838200" y="365125"/>
            <a:ext cx="10515600" cy="1325563"/>
          </a:xfrm>
        </p:spPr>
        <p:txBody>
          <a:bodyPr>
            <a:normAutofit/>
          </a:bodyPr>
          <a:lstStyle/>
          <a:p>
            <a:r>
              <a:rPr lang="he-IL" sz="7200" dirty="0" err="1">
                <a:solidFill>
                  <a:schemeClr val="tx1">
                    <a:lumMod val="85000"/>
                    <a:lumOff val="15000"/>
                  </a:schemeClr>
                </a:solidFill>
                <a:latin typeface="DaunPenh" pitchFamily="2" charset="0"/>
                <a:cs typeface="DaunPenh" pitchFamily="2" charset="0"/>
              </a:rPr>
              <a:t>B</a:t>
            </a:r>
            <a:r>
              <a:rPr lang="en-US" sz="7200" dirty="0">
                <a:solidFill>
                  <a:schemeClr val="tx1">
                    <a:lumMod val="85000"/>
                    <a:lumOff val="15000"/>
                  </a:schemeClr>
                </a:solidFill>
                <a:latin typeface="DaunPenh" pitchFamily="2" charset="0"/>
                <a:cs typeface="DaunPenh" pitchFamily="2" charset="0"/>
              </a:rPr>
              <a:t>org MOEA</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D0F4647-6F7E-3746-915A-8D0FBBDC075D}"/>
                  </a:ext>
                </a:extLst>
              </p:cNvPr>
              <p:cNvSpPr/>
              <p:nvPr/>
            </p:nvSpPr>
            <p:spPr>
              <a:xfrm>
                <a:off x="578681" y="1940263"/>
                <a:ext cx="4440842" cy="3323987"/>
              </a:xfrm>
              <a:prstGeom prst="rect">
                <a:avLst/>
              </a:prstGeom>
            </p:spPr>
            <p:txBody>
              <a:bodyPr wrap="square">
                <a:spAutoFit/>
              </a:bodyPr>
              <a:lstStyle/>
              <a:p>
                <a:pPr marL="457200" indent="-457200" algn="just">
                  <a:buFont typeface="Arial" panose="020B0604020202020204" pitchFamily="34" charset="0"/>
                  <a:buChar char="•"/>
                </a:pPr>
                <a:r>
                  <a:rPr lang="he-IL" sz="3000" dirty="0">
                    <a:latin typeface="DaunPenh" pitchFamily="2" charset="0"/>
                    <a:cs typeface="DaunPenh" pitchFamily="2" charset="0"/>
                  </a:rPr>
                  <a:t>MOEA</a:t>
                </a:r>
              </a:p>
              <a:p>
                <a:pPr marL="457200" indent="-457200" algn="just">
                  <a:buFont typeface="Arial" panose="020B0604020202020204" pitchFamily="34" charset="0"/>
                  <a:buChar char="•"/>
                </a:pPr>
                <a:r>
                  <a:rPr lang="en-US" sz="3000" dirty="0">
                    <a:latin typeface="DaunPenh" pitchFamily="2" charset="0"/>
                    <a:cs typeface="DaunPenh" pitchFamily="2" charset="0"/>
                  </a:rPr>
                  <a:t>Borg’s features:</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-dominance archive</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-progress</a:t>
                </a:r>
                <a:endParaRPr lang="he-IL" sz="3000" dirty="0">
                  <a:latin typeface="DaunPenh" pitchFamily="2" charset="0"/>
                  <a:cs typeface="DaunPenh" pitchFamily="2" charset="0"/>
                </a:endParaRPr>
              </a:p>
              <a:p>
                <a:pPr marL="914400" lvl="1" indent="-457200" algn="just">
                  <a:buFont typeface="Arial" panose="020B0604020202020204" pitchFamily="34" charset="0"/>
                  <a:buChar char="•"/>
                </a:pPr>
                <a:r>
                  <a:rPr lang="en-US" sz="3000" dirty="0">
                    <a:latin typeface="DaunPenh" pitchFamily="2" charset="0"/>
                    <a:cs typeface="DaunPenh" pitchFamily="2" charset="0"/>
                  </a:rPr>
                  <a:t>Restarts </a:t>
                </a:r>
              </a:p>
              <a:p>
                <a:pPr marL="914400" lvl="1" indent="-457200" algn="just">
                  <a:buFont typeface="Arial" panose="020B0604020202020204" pitchFamily="34" charset="0"/>
                  <a:buChar char="•"/>
                </a:pPr>
                <a:r>
                  <a:rPr lang="en-US" sz="3000" dirty="0">
                    <a:latin typeface="DaunPenh" pitchFamily="2" charset="0"/>
                    <a:cs typeface="DaunPenh" pitchFamily="2" charset="0"/>
                  </a:rPr>
                  <a:t>Dynamically adapts multiple recombination operators</a:t>
                </a:r>
              </a:p>
            </p:txBody>
          </p:sp>
        </mc:Choice>
        <mc:Fallback>
          <p:sp>
            <p:nvSpPr>
              <p:cNvPr id="7" name="Rectangle 6">
                <a:extLst>
                  <a:ext uri="{FF2B5EF4-FFF2-40B4-BE49-F238E27FC236}">
                    <a16:creationId xmlns:a16="http://schemas.microsoft.com/office/drawing/2014/main" id="{0D0F4647-6F7E-3746-915A-8D0FBBDC075D}"/>
                  </a:ext>
                </a:extLst>
              </p:cNvPr>
              <p:cNvSpPr>
                <a:spLocks noRot="1" noChangeAspect="1" noMove="1" noResize="1" noEditPoints="1" noAdjustHandles="1" noChangeArrowheads="1" noChangeShapeType="1" noTextEdit="1"/>
              </p:cNvSpPr>
              <p:nvPr/>
            </p:nvSpPr>
            <p:spPr>
              <a:xfrm>
                <a:off x="578681" y="1940263"/>
                <a:ext cx="4440842" cy="3323987"/>
              </a:xfrm>
              <a:prstGeom prst="rect">
                <a:avLst/>
              </a:prstGeom>
              <a:blipFill>
                <a:blip r:embed="rId3"/>
                <a:stretch>
                  <a:fillRect l="-2857" t="-5323" r="-3143" b="-418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2F01F59C-ECAD-D04A-B508-A4585A967A11}"/>
              </a:ext>
            </a:extLst>
          </p:cNvPr>
          <p:cNvGrpSpPr/>
          <p:nvPr/>
        </p:nvGrpSpPr>
        <p:grpSpPr>
          <a:xfrm>
            <a:off x="5560426" y="1420839"/>
            <a:ext cx="5793374" cy="4754986"/>
            <a:chOff x="5387926" y="1698369"/>
            <a:chExt cx="6155407" cy="5136813"/>
          </a:xfrm>
        </p:grpSpPr>
        <p:pic>
          <p:nvPicPr>
            <p:cNvPr id="9" name="Picture 8">
              <a:extLst>
                <a:ext uri="{FF2B5EF4-FFF2-40B4-BE49-F238E27FC236}">
                  <a16:creationId xmlns:a16="http://schemas.microsoft.com/office/drawing/2014/main" id="{B9423C5F-D74C-6D48-B9BB-DBA343264F01}"/>
                </a:ext>
              </a:extLst>
            </p:cNvPr>
            <p:cNvPicPr>
              <a:picLocks noChangeAspect="1"/>
            </p:cNvPicPr>
            <p:nvPr/>
          </p:nvPicPr>
          <p:blipFill>
            <a:blip r:embed="rId4"/>
            <a:stretch>
              <a:fillRect/>
            </a:stretch>
          </p:blipFill>
          <p:spPr>
            <a:xfrm>
              <a:off x="5387926" y="1698369"/>
              <a:ext cx="6155407" cy="4380180"/>
            </a:xfrm>
            <a:prstGeom prst="rect">
              <a:avLst/>
            </a:prstGeom>
          </p:spPr>
        </p:pic>
        <p:sp>
          <p:nvSpPr>
            <p:cNvPr id="10" name="TextBox 9">
              <a:extLst>
                <a:ext uri="{FF2B5EF4-FFF2-40B4-BE49-F238E27FC236}">
                  <a16:creationId xmlns:a16="http://schemas.microsoft.com/office/drawing/2014/main" id="{DBB59022-16E6-9548-AB75-6BC52E1DE58C}"/>
                </a:ext>
              </a:extLst>
            </p:cNvPr>
            <p:cNvSpPr txBox="1"/>
            <p:nvPr/>
          </p:nvSpPr>
          <p:spPr>
            <a:xfrm>
              <a:off x="5512995" y="5937456"/>
              <a:ext cx="5922657" cy="897726"/>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Examples showing the offspring distribution of the operators, </a:t>
              </a:r>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1" name="Oval 10">
              <a:extLst>
                <a:ext uri="{FF2B5EF4-FFF2-40B4-BE49-F238E27FC236}">
                  <a16:creationId xmlns:a16="http://schemas.microsoft.com/office/drawing/2014/main" id="{8377E199-482B-234B-8F8A-D84C25BE046F}"/>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760A57-02C7-9C46-BEBB-DF5B165D4C6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EB4CB-401C-314E-91E7-BAE06176AF9C}"/>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0D81B6-60E4-E14F-871D-5D46AB290B9B}"/>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62F503-4F0B-3B43-ACF7-5B0035ABE09B}"/>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29D450D-1D59-AE4B-B338-290D93C53587}"/>
              </a:ext>
            </a:extLst>
          </p:cNvPr>
          <p:cNvGrpSpPr/>
          <p:nvPr/>
        </p:nvGrpSpPr>
        <p:grpSpPr>
          <a:xfrm>
            <a:off x="6979377" y="1147798"/>
            <a:ext cx="2914666" cy="5028027"/>
            <a:chOff x="10003971" y="1027906"/>
            <a:chExt cx="2914666" cy="5028027"/>
          </a:xfrm>
        </p:grpSpPr>
        <p:pic>
          <p:nvPicPr>
            <p:cNvPr id="17" name="Picture 16">
              <a:extLst>
                <a:ext uri="{FF2B5EF4-FFF2-40B4-BE49-F238E27FC236}">
                  <a16:creationId xmlns:a16="http://schemas.microsoft.com/office/drawing/2014/main" id="{4A030E20-826E-0747-BA5A-D30DDC1C2C9C}"/>
                </a:ext>
              </a:extLst>
            </p:cNvPr>
            <p:cNvPicPr>
              <a:picLocks noChangeAspect="1"/>
            </p:cNvPicPr>
            <p:nvPr/>
          </p:nvPicPr>
          <p:blipFill>
            <a:blip r:embed="rId5"/>
            <a:stretch>
              <a:fillRect/>
            </a:stretch>
          </p:blipFill>
          <p:spPr>
            <a:xfrm>
              <a:off x="10003971" y="1027906"/>
              <a:ext cx="2914666" cy="4689184"/>
            </a:xfrm>
            <a:prstGeom prst="rect">
              <a:avLst/>
            </a:prstGeom>
          </p:spPr>
        </p:pic>
        <p:sp>
          <p:nvSpPr>
            <p:cNvPr id="18" name="Rectangle 17">
              <a:extLst>
                <a:ext uri="{FF2B5EF4-FFF2-40B4-BE49-F238E27FC236}">
                  <a16:creationId xmlns:a16="http://schemas.microsoft.com/office/drawing/2014/main" id="{4BBD7E46-FBF5-FA40-AFC8-2FCF47D8B712}"/>
                </a:ext>
              </a:extLst>
            </p:cNvPr>
            <p:cNvSpPr/>
            <p:nvPr/>
          </p:nvSpPr>
          <p:spPr>
            <a:xfrm>
              <a:off x="10192880" y="5686601"/>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pic>
        <p:nvPicPr>
          <p:cNvPr id="20" name="Picture 19">
            <a:extLst>
              <a:ext uri="{FF2B5EF4-FFF2-40B4-BE49-F238E27FC236}">
                <a16:creationId xmlns:a16="http://schemas.microsoft.com/office/drawing/2014/main" id="{4488B566-A687-B344-BB20-B76EBC0818C2}"/>
              </a:ext>
            </a:extLst>
          </p:cNvPr>
          <p:cNvPicPr>
            <a:picLocks noChangeAspect="1"/>
          </p:cNvPicPr>
          <p:nvPr/>
        </p:nvPicPr>
        <p:blipFill>
          <a:blip r:embed="rId6"/>
          <a:stretch>
            <a:fillRect/>
          </a:stretch>
        </p:blipFill>
        <p:spPr>
          <a:xfrm>
            <a:off x="6227571" y="1451455"/>
            <a:ext cx="4313464" cy="4132606"/>
          </a:xfrm>
          <a:prstGeom prst="rect">
            <a:avLst/>
          </a:prstGeom>
        </p:spPr>
      </p:pic>
    </p:spTree>
    <p:extLst>
      <p:ext uri="{BB962C8B-B14F-4D97-AF65-F5344CB8AC3E}">
        <p14:creationId xmlns:p14="http://schemas.microsoft.com/office/powerpoint/2010/main" val="24678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8</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71F81E3C-6042-FC4B-98C6-92611D741F1C}"/>
                  </a:ext>
                </a:extLst>
              </p:cNvPr>
              <p:cNvSpPr/>
              <p:nvPr/>
            </p:nvSpPr>
            <p:spPr>
              <a:xfrm>
                <a:off x="621084" y="3715399"/>
                <a:ext cx="6214783" cy="1938992"/>
              </a:xfrm>
              <a:prstGeom prst="rect">
                <a:avLst/>
              </a:prstGeom>
            </p:spPr>
            <p:txBody>
              <a:bodyPr wrap="square">
                <a:spAutoFit/>
              </a:bodyPr>
              <a:lstStyle/>
              <a:p>
                <a:pPr/>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p:sp>
            <p:nvSpPr>
              <p:cNvPr id="12" name="Rectangle 11">
                <a:extLst>
                  <a:ext uri="{FF2B5EF4-FFF2-40B4-BE49-F238E27FC236}">
                    <a16:creationId xmlns:a16="http://schemas.microsoft.com/office/drawing/2014/main" id="{71F81E3C-6042-FC4B-98C6-92611D741F1C}"/>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5"/>
                <a:stretch>
                  <a:fillRect l="-1429" t="-26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6"/>
                <a:stretch>
                  <a:fillRect r="-625" b="-7576"/>
                </a:stretch>
              </a:blipFill>
            </p:spPr>
            <p:txBody>
              <a:bodyPr/>
              <a:lstStyle/>
              <a:p>
                <a:r>
                  <a:rPr lang="en-US">
                    <a:noFill/>
                  </a:rPr>
                  <a:t> </a:t>
                </a:r>
              </a:p>
            </p:txBody>
          </p:sp>
        </mc:Fallback>
      </mc:AlternateContent>
    </p:spTree>
    <p:extLst>
      <p:ext uri="{BB962C8B-B14F-4D97-AF65-F5344CB8AC3E}">
        <p14:creationId xmlns:p14="http://schemas.microsoft.com/office/powerpoint/2010/main" val="244433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0C7A86-FC67-D046-BEB6-9ED9F84873FE}"/>
              </a:ext>
            </a:extLst>
          </p:cNvPr>
          <p:cNvPicPr>
            <a:picLocks noChangeAspect="1"/>
          </p:cNvPicPr>
          <p:nvPr/>
        </p:nvPicPr>
        <p:blipFill>
          <a:blip r:embed="rId3"/>
          <a:stretch>
            <a:fillRect/>
          </a:stretch>
        </p:blipFill>
        <p:spPr>
          <a:xfrm>
            <a:off x="6010069" y="1689627"/>
            <a:ext cx="6097526" cy="4697631"/>
          </a:xfrm>
          <a:prstGeom prst="rect">
            <a:avLst/>
          </a:prstGeom>
        </p:spPr>
      </p:pic>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4"/>
          <a:srcRect/>
          <a:stretch/>
        </p:blipFill>
        <p:spPr bwMode="auto">
          <a:xfrm>
            <a:off x="6010070" y="1705622"/>
            <a:ext cx="6097525" cy="4697631"/>
          </a:xfrm>
          <a:prstGeom prst="rect">
            <a:avLst/>
          </a:prstGeom>
          <a:ln>
            <a:noFill/>
          </a:ln>
          <a:extLst>
            <a:ext uri="{53640926-AAD7-44D8-BBD7-CCE9431645EC}">
              <a14:shadowObscured xmlns:a14="http://schemas.microsoft.com/office/drawing/2010/main"/>
            </a:ext>
          </a:extLst>
        </p:spPr>
      </p:pic>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 </a:t>
            </a:r>
            <a:r>
              <a:rPr lang="en-US" sz="3200" dirty="0">
                <a:solidFill>
                  <a:srgbClr val="E94C00"/>
                </a:solidFill>
                <a:latin typeface="DaunPenh" pitchFamily="2" charset="0"/>
                <a:cs typeface="DaunPenh" pitchFamily="2" charset="0"/>
              </a:rPr>
              <a:t>A 1000x1000 m flat area</a:t>
            </a:r>
            <a:endParaRPr lang="en-US" sz="7200" dirty="0">
              <a:solidFill>
                <a:schemeClr val="tx1">
                  <a:lumMod val="85000"/>
                  <a:lumOff val="15000"/>
                </a:schemeClr>
              </a:solidFill>
              <a:latin typeface="DaunPenh" pitchFamily="2" charset="0"/>
              <a:cs typeface="DaunPenh" pitchFamily="2" charset="0"/>
            </a:endParaRP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9</a:t>
            </a:fld>
            <a:endParaRPr lang="en-US"/>
          </a:p>
        </p:txBody>
      </p:sp>
      <p:sp>
        <p:nvSpPr>
          <p:cNvPr id="28" name="Text Box 17">
            <a:extLst>
              <a:ext uri="{FF2B5EF4-FFF2-40B4-BE49-F238E27FC236}">
                <a16:creationId xmlns:a16="http://schemas.microsoft.com/office/drawing/2014/main" id="{127F602E-7D58-8A4A-B3F7-56B491DABC97}"/>
              </a:ext>
            </a:extLst>
          </p:cNvPr>
          <p:cNvSpPr txBox="1"/>
          <p:nvPr/>
        </p:nvSpPr>
        <p:spPr>
          <a:xfrm>
            <a:off x="525460" y="3840743"/>
            <a:ext cx="5570540" cy="22705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Let’s say I know the meteorological condition is: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I can derive a steady-state concentrations map </a:t>
            </a:r>
            <a:r>
              <a:rPr lang="en-US" sz="3000" dirty="0">
                <a:solidFill>
                  <a:srgbClr val="000000"/>
                </a:solidFill>
                <a:latin typeface="DaunPenh" pitchFamily="2" charset="0"/>
                <a:ea typeface="Times New Roman" panose="02020603050405020304" pitchFamily="18" charset="0"/>
                <a:cs typeface="DaunPenh" pitchFamily="2" charset="0"/>
                <a:sym typeface="Wingdings" pitchFamily="2" charset="2"/>
              </a:rPr>
              <a:t></a:t>
            </a:r>
            <a:endParaRPr lang="en-US" sz="3000" dirty="0">
              <a:solidFill>
                <a:srgbClr val="000000"/>
              </a:solidFill>
              <a:latin typeface="DaunPenh" pitchFamily="2" charset="0"/>
              <a:ea typeface="Times New Roman" panose="02020603050405020304" pitchFamily="18" charset="0"/>
              <a:cs typeface="DaunPenh" pitchFamily="2" charset="0"/>
            </a:endParaRPr>
          </a:p>
          <a:p>
            <a:pPr algn="just">
              <a:lnSpc>
                <a:spcPct val="115000"/>
              </a:lnSpc>
              <a:spcAft>
                <a:spcPts val="1000"/>
              </a:spcAft>
            </a:pPr>
            <a:endParaRPr lang="en-US" sz="3000" dirty="0">
              <a:solidFill>
                <a:srgbClr val="000000"/>
              </a:solidFill>
              <a:latin typeface="DaunPenh" pitchFamily="2" charset="0"/>
              <a:cs typeface="DaunPenh" pitchFamily="2" charset="0"/>
            </a:endParaRPr>
          </a:p>
          <a:p>
            <a:pPr algn="just">
              <a:lnSpc>
                <a:spcPct val="115000"/>
              </a:lnSpc>
              <a:spcAft>
                <a:spcPts val="1000"/>
              </a:spcAft>
            </a:pPr>
            <a:r>
              <a:rPr lang="en-US" sz="3000" dirty="0">
                <a:solidFill>
                  <a:srgbClr val="000000"/>
                </a:solidFill>
                <a:latin typeface="DaunPenh" pitchFamily="2" charset="0"/>
                <a:cs typeface="DaunPenh" pitchFamily="2" charset="0"/>
              </a:rPr>
              <a:t> </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93BE010E-A494-924C-9A6C-EF9C79A8F05F}"/>
                  </a:ext>
                </a:extLst>
              </p:cNvPr>
              <p:cNvSpPr/>
              <p:nvPr/>
            </p:nvSpPr>
            <p:spPr>
              <a:xfrm>
                <a:off x="525460" y="1711149"/>
                <a:ext cx="8842742" cy="2400657"/>
              </a:xfrm>
              <a:prstGeom prst="rect">
                <a:avLst/>
              </a:prstGeom>
            </p:spPr>
            <p:txBody>
              <a:bodyPr wrap="square">
                <a:spAutoFit/>
              </a:bodyPr>
              <a:lstStyle/>
              <a:p>
                <a:pPr algn="just"/>
                <a14:m>
                  <m:oMath xmlns:m="http://schemas.openxmlformats.org/officeDocument/2006/math">
                    <m:r>
                      <a:rPr lang="en-US" sz="3000" smtClean="0">
                        <a:latin typeface="Cambria Math" panose="02040503050406030204" pitchFamily="18" charset="0"/>
                        <a:cs typeface="DaunPenh" pitchFamily="2" charset="0"/>
                      </a:rPr>
                      <m:t>{</m:t>
                    </m:r>
                    <m:r>
                      <m:rPr>
                        <m:sty m:val="p"/>
                      </m:rPr>
                      <a:rPr lang="en-US" sz="3000" smtClean="0">
                        <a:latin typeface="Cambria Math" panose="02040503050406030204" pitchFamily="18" charset="0"/>
                        <a:cs typeface="DaunPenh" pitchFamily="2" charset="0"/>
                      </a:rPr>
                      <m:t>S</m:t>
                    </m:r>
                    <m:r>
                      <a:rPr lang="en-US" sz="3000" smtClean="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p>
              <a:p>
                <a:pPr algn="just"/>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algn="just"/>
                <a14:m>
                  <m:oMath xmlns:m="http://schemas.openxmlformats.org/officeDocument/2006/math">
                    <m:r>
                      <a:rPr lang="en-US" sz="3000" i="1" smtClean="0">
                        <a:latin typeface="Cambria Math" panose="02040503050406030204" pitchFamily="18" charset="0"/>
                        <a:cs typeface="DaunPenh" pitchFamily="2" charset="0"/>
                      </a:rPr>
                      <m:t>𝑁</m:t>
                    </m:r>
                    <m:r>
                      <a:rPr lang="en-US" sz="3000" b="0" i="1" smtClean="0">
                        <a:latin typeface="Cambria Math" panose="02040503050406030204" pitchFamily="18" charset="0"/>
                        <a:cs typeface="DaunPenh" pitchFamily="2" charset="0"/>
                      </a:rPr>
                      <m:t>=</m:t>
                    </m:r>
                    <m:d>
                      <m:dPr>
                        <m:begChr m:val="|"/>
                        <m:endChr m:val="|"/>
                        <m:ctrlPr>
                          <a:rPr lang="en-US" sz="3000" b="0" i="1" smtClean="0">
                            <a:latin typeface="Cambria Math" panose="02040503050406030204" pitchFamily="18" charset="0"/>
                            <a:cs typeface="DaunPenh" pitchFamily="2" charset="0"/>
                          </a:rPr>
                        </m:ctrlPr>
                      </m:dPr>
                      <m:e>
                        <m:r>
                          <a:rPr lang="en-US" sz="3000" b="0" i="1" smtClean="0">
                            <a:latin typeface="Cambria Math" panose="02040503050406030204" pitchFamily="18" charset="0"/>
                            <a:cs typeface="DaunPenh" pitchFamily="2" charset="0"/>
                          </a:rPr>
                          <m:t>𝑆</m:t>
                        </m:r>
                      </m:e>
                    </m:d>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point sources </a:t>
                </a:r>
                <a:r>
                  <a:rPr lang="en-US" sz="3000" dirty="0">
                    <a:solidFill>
                      <a:schemeClr val="tx1">
                        <a:lumMod val="85000"/>
                        <a:lumOff val="15000"/>
                      </a:schemeClr>
                    </a:solidFill>
                    <a:latin typeface="DaunPenh" pitchFamily="2" charset="0"/>
                    <a:cs typeface="DaunPenh" pitchFamily="2" charset="0"/>
                  </a:rPr>
                  <a:t>(</a:t>
                </a:r>
                <a14:m>
                  <m:oMath xmlns:m="http://schemas.openxmlformats.org/officeDocument/2006/math">
                    <m:r>
                      <a:rPr lang="en-US" sz="3000" i="1" dirty="0">
                        <a:solidFill>
                          <a:srgbClr val="FF0000"/>
                        </a:solidFill>
                        <a:latin typeface="Cambria Math" panose="02040503050406030204" pitchFamily="18" charset="0"/>
                        <a:ea typeface="Cambria Math" panose="02040503050406030204" pitchFamily="18" charset="0"/>
                        <a:cs typeface="DaunPenh" pitchFamily="2" charset="0"/>
                      </a:rPr>
                      <m:t>∙</m:t>
                    </m:r>
                  </m:oMath>
                </a14:m>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5</a:t>
                </a:r>
              </a:p>
              <a:p>
                <a:pPr algn="just"/>
                <a14:m>
                  <m:oMath xmlns:m="http://schemas.openxmlformats.org/officeDocument/2006/math">
                    <m:r>
                      <m:rPr>
                        <m:sty m:val="p"/>
                      </m:rPr>
                      <a:rPr lang="en-US" sz="3000" b="0" i="0" smtClean="0">
                        <a:latin typeface="Cambria Math" panose="02040503050406030204" pitchFamily="18" charset="0"/>
                        <a:cs typeface="DaunPenh" pitchFamily="2" charset="0"/>
                      </a:rPr>
                      <m:t>L</m:t>
                    </m:r>
                    <m:r>
                      <a:rPr lang="en-US" sz="3000" b="0" i="0" smtClean="0">
                        <a:latin typeface="Cambria Math" panose="02040503050406030204" pitchFamily="18" charset="0"/>
                        <a:cs typeface="DaunPenh" pitchFamily="2" charset="0"/>
                      </a:rPr>
                      <m:t> </m:t>
                    </m:r>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optional locations </a:t>
                </a:r>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~400 </a:t>
                </a:r>
              </a:p>
              <a:p>
                <a:pPr algn="just"/>
                <a:endParaRPr lang="en-US" sz="3000" dirty="0">
                  <a:latin typeface="DaunPenh" pitchFamily="2" charset="0"/>
                  <a:cs typeface="DaunPenh" pitchFamily="2" charset="0"/>
                </a:endParaRPr>
              </a:p>
            </p:txBody>
          </p:sp>
        </mc:Choice>
        <mc:Fallback>
          <p:sp>
            <p:nvSpPr>
              <p:cNvPr id="30" name="Rectangle 29">
                <a:extLst>
                  <a:ext uri="{FF2B5EF4-FFF2-40B4-BE49-F238E27FC236}">
                    <a16:creationId xmlns:a16="http://schemas.microsoft.com/office/drawing/2014/main" id="{93BE010E-A494-924C-9A6C-EF9C79A8F05F}"/>
                  </a:ext>
                </a:extLst>
              </p:cNvPr>
              <p:cNvSpPr>
                <a:spLocks noRot="1" noChangeAspect="1" noMove="1" noResize="1" noEditPoints="1" noAdjustHandles="1" noChangeArrowheads="1" noChangeShapeType="1" noTextEdit="1"/>
              </p:cNvSpPr>
              <p:nvPr/>
            </p:nvSpPr>
            <p:spPr>
              <a:xfrm>
                <a:off x="525460" y="1711149"/>
                <a:ext cx="8842742" cy="2400657"/>
              </a:xfrm>
              <a:prstGeom prst="rect">
                <a:avLst/>
              </a:prstGeom>
              <a:blipFill>
                <a:blip r:embed="rId5"/>
                <a:stretch>
                  <a:fillRect l="-860" t="-1053"/>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59BDE5D-6BC7-1042-8670-830A830080ED}"/>
              </a:ext>
            </a:extLst>
          </p:cNvPr>
          <p:cNvGrpSpPr/>
          <p:nvPr/>
        </p:nvGrpSpPr>
        <p:grpSpPr>
          <a:xfrm>
            <a:off x="5710709" y="1672356"/>
            <a:ext cx="3983152" cy="2038769"/>
            <a:chOff x="6531203" y="4221418"/>
            <a:chExt cx="3983152" cy="2038769"/>
          </a:xfrm>
        </p:grpSpPr>
        <p:grpSp>
          <p:nvGrpSpPr>
            <p:cNvPr id="24" name="Group 23">
              <a:extLst>
                <a:ext uri="{FF2B5EF4-FFF2-40B4-BE49-F238E27FC236}">
                  <a16:creationId xmlns:a16="http://schemas.microsoft.com/office/drawing/2014/main" id="{ADC144B1-49D4-2149-B9B2-0AA07BA89E7E}"/>
                </a:ext>
              </a:extLst>
            </p:cNvPr>
            <p:cNvGrpSpPr/>
            <p:nvPr/>
          </p:nvGrpSpPr>
          <p:grpSpPr>
            <a:xfrm>
              <a:off x="7709717" y="4221418"/>
              <a:ext cx="2804638" cy="991385"/>
              <a:chOff x="6910684" y="1319210"/>
              <a:chExt cx="2978538" cy="1116467"/>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796780" y="1759021"/>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6531203" y="4705640"/>
              <a:ext cx="2079397" cy="1554547"/>
              <a:chOff x="6651958" y="1030458"/>
              <a:chExt cx="2208328" cy="175068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54446" y="1730045"/>
                <a:ext cx="1005840" cy="10510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51958" y="1030458"/>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8520500" y="4594065"/>
              <a:ext cx="859401" cy="6187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D7E6AAA-4AFB-BB47-8D97-E15F139AEAF1}"/>
              </a:ext>
            </a:extLst>
          </p:cNvPr>
          <p:cNvSpPr txBox="1"/>
          <p:nvPr/>
        </p:nvSpPr>
        <p:spPr>
          <a:xfrm>
            <a:off x="11010172" y="1672356"/>
            <a:ext cx="943529" cy="393042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326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animBg="1"/>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4564</TotalTime>
  <Words>9048</Words>
  <Application>Microsoft Macintosh PowerPoint</Application>
  <PresentationFormat>Widescreen</PresentationFormat>
  <Paragraphs>851</Paragraphs>
  <Slides>49</Slides>
  <Notes>44</Notes>
  <HiddenSlides>15</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Network deployment</vt:lpstr>
      <vt:lpstr>Research hypothesis</vt:lpstr>
      <vt:lpstr>Methods</vt:lpstr>
      <vt:lpstr>Multi-objective optimization</vt:lpstr>
      <vt:lpstr>Borg MOEA</vt:lpstr>
      <vt:lpstr>Multi-objective Problem formulation</vt:lpstr>
      <vt:lpstr>Simulation setup - A 1000x1000 m flat area</vt:lpstr>
      <vt:lpstr>PowerPoint Presentation</vt:lpstr>
      <vt:lpstr>Multi-objective Problem formulation</vt:lpstr>
      <vt:lpstr>Data used in the simulation</vt:lpstr>
      <vt:lpstr>ATD** model</vt:lpstr>
      <vt:lpstr>preliminary results</vt:lpstr>
      <vt:lpstr>Optimization run</vt:lpstr>
      <vt:lpstr>Initial evaluation</vt:lpstr>
      <vt:lpstr>Initial evaluation</vt:lpstr>
      <vt:lpstr>Are optimal solutions better than random solutions ? </vt:lpstr>
      <vt:lpstr>Summary and future research plan</vt:lpstr>
      <vt:lpstr>Work schedule</vt:lpstr>
      <vt:lpstr>References</vt:lpstr>
      <vt:lpstr>Day-Night</vt:lpstr>
      <vt:lpstr>Seasons - summer</vt:lpstr>
      <vt:lpstr>Seasons - winter</vt:lpstr>
      <vt:lpstr>PowerPoint Presentation</vt:lpstr>
      <vt:lpstr>Obtained solutions</vt:lpstr>
      <vt:lpstr>Obtained solutions</vt:lpstr>
      <vt:lpstr>Obtained solutions</vt:lpstr>
      <vt:lpstr>Borg –  epsilon progress (a measure of convergence speed)</vt:lpstr>
      <vt:lpstr>PowerPoint Presentation</vt:lpstr>
      <vt:lpstr>PowerPoint Presentation</vt:lpstr>
      <vt:lpstr>Related work</vt:lpstr>
      <vt:lpstr>Network deployment</vt:lpstr>
      <vt:lpstr>Meteorology</vt:lpstr>
      <vt:lpstr>PowerPoint Presentation</vt:lpstr>
      <vt:lpstr>Methods - background</vt:lpstr>
      <vt:lpstr>Evolutionary Algorithms</vt:lpstr>
      <vt:lpstr>Problem formulation - notation</vt:lpstr>
      <vt:lpstr>Problem formulation - PED</vt:lpstr>
      <vt:lpstr>Problem formulation - optimization</vt:lpstr>
      <vt:lpstr>PowerPoint Presentation</vt:lpstr>
      <vt:lpstr>PowerPoint Presentation</vt:lpstr>
      <vt:lpstr>Main assumptions</vt:lpstr>
      <vt:lpstr>Borg MOEA</vt:lpstr>
      <vt:lpstr>Summary and future work</vt:lpstr>
      <vt:lpstr>PowerPoint Presentation</vt:lpstr>
      <vt:lpstr>Putting it all together…</vt:lpstr>
      <vt:lpstr>Maximize PED (objective 1)   |  Minimize cost (objective 2)</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268</cp:revision>
  <dcterms:created xsi:type="dcterms:W3CDTF">2019-11-06T09:51:07Z</dcterms:created>
  <dcterms:modified xsi:type="dcterms:W3CDTF">2019-11-09T13:55:11Z</dcterms:modified>
</cp:coreProperties>
</file>